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8571c72145e4808" /><Relationship Type="http://schemas.openxmlformats.org/officeDocument/2006/relationships/extended-properties" Target="/docProps/app.xml" Id="R7905844c52ba4a13" /><Relationship Type="http://schemas.openxmlformats.org/officeDocument/2006/relationships/officeDocument" Target="/ppt/presentation.xml" Id="R71d34dd4f713477a" /></Relationships>
</file>

<file path=ppt/presentation.xml><?xml version="1.0" encoding="utf-8"?>
<p:presentation xmlns:p="http://schemas.openxmlformats.org/presentationml/2006/main">
  <p:sldMasterIdLst>
    <p:sldMasterId xmlns:r="http://schemas.openxmlformats.org/officeDocument/2006/relationships" id="2147483648" r:id="Ra331919331ab4b25"/>
  </p:sldMasterIdLst>
  <p:notesMasterIdLst>
    <p:notesMasterId xmlns:r="http://schemas.openxmlformats.org/officeDocument/2006/relationships" r:id="R15804c46331c4a95"/>
  </p:notesMasterIdLst>
  <p:sldIdLst>
    <p:sldId xmlns:r="http://schemas.openxmlformats.org/officeDocument/2006/relationships" id="256" r:id="R58a62a6251c54f40"/>
    <p:sldId xmlns:r="http://schemas.openxmlformats.org/officeDocument/2006/relationships" id="257" r:id="R396698736dcd4571"/>
    <p:sldId xmlns:r="http://schemas.openxmlformats.org/officeDocument/2006/relationships" id="258" r:id="Rf4e9afc02c474872"/>
    <p:sldId xmlns:r="http://schemas.openxmlformats.org/officeDocument/2006/relationships" id="259" r:id="Re93dd05c2f8d45f7"/>
    <p:sldId xmlns:r="http://schemas.openxmlformats.org/officeDocument/2006/relationships" id="260" r:id="R3dfd72de3ec34604"/>
    <p:sldId xmlns:r="http://schemas.openxmlformats.org/officeDocument/2006/relationships" id="261" r:id="R5cf723c430eb4e6e"/>
    <p:sldId xmlns:r="http://schemas.openxmlformats.org/officeDocument/2006/relationships" id="262" r:id="R19280ee2bd974a07"/>
    <p:sldId xmlns:r="http://schemas.openxmlformats.org/officeDocument/2006/relationships" id="263" r:id="R1e63581f3f8e4da7"/>
    <p:sldId xmlns:r="http://schemas.openxmlformats.org/officeDocument/2006/relationships" id="264" r:id="R185ab9686bdd4631"/>
    <p:sldId xmlns:r="http://schemas.openxmlformats.org/officeDocument/2006/relationships" id="265" r:id="R19e86ccad93f4c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bfeafba4edc4e76" /><Relationship Type="http://schemas.openxmlformats.org/officeDocument/2006/relationships/slideMaster" Target="/ppt/slideMasters/slideMaster1.xml" Id="Ra331919331ab4b25" /><Relationship Type="http://schemas.openxmlformats.org/officeDocument/2006/relationships/notesMaster" Target="/ppt/notesMasters/notesMaster1.xml" Id="R15804c46331c4a95" /><Relationship Type="http://schemas.openxmlformats.org/officeDocument/2006/relationships/presProps" Target="/ppt/presProps.xml" Id="R7d3080f854fe4b04" /><Relationship Type="http://schemas.openxmlformats.org/officeDocument/2006/relationships/tableStyles" Target="/ppt/tableStyles.xml" Id="Rfaf5f29a2ac840ff" /><Relationship Type="http://schemas.openxmlformats.org/officeDocument/2006/relationships/slide" Target="/ppt/slides/slide1.xml" Id="R58a62a6251c54f40" /><Relationship Type="http://schemas.openxmlformats.org/officeDocument/2006/relationships/slide" Target="/ppt/slides/slide2.xml" Id="R396698736dcd4571" /><Relationship Type="http://schemas.openxmlformats.org/officeDocument/2006/relationships/slide" Target="/ppt/slides/slide3.xml" Id="Rf4e9afc02c474872" /><Relationship Type="http://schemas.openxmlformats.org/officeDocument/2006/relationships/slide" Target="/ppt/slides/slide4.xml" Id="Re93dd05c2f8d45f7" /><Relationship Type="http://schemas.openxmlformats.org/officeDocument/2006/relationships/slide" Target="/ppt/slides/slide5.xml" Id="R3dfd72de3ec34604" /><Relationship Type="http://schemas.openxmlformats.org/officeDocument/2006/relationships/slide" Target="/ppt/slides/slide6.xml" Id="R5cf723c430eb4e6e" /><Relationship Type="http://schemas.openxmlformats.org/officeDocument/2006/relationships/slide" Target="/ppt/slides/slide7.xml" Id="R19280ee2bd974a07" /><Relationship Type="http://schemas.openxmlformats.org/officeDocument/2006/relationships/slide" Target="/ppt/slides/slide8.xml" Id="R1e63581f3f8e4da7" /><Relationship Type="http://schemas.openxmlformats.org/officeDocument/2006/relationships/slide" Target="/ppt/slides/slide9.xml" Id="R185ab9686bdd4631" /><Relationship Type="http://schemas.openxmlformats.org/officeDocument/2006/relationships/slide" Target="/ppt/slides/slide10.xml" Id="R19e86ccad93f4c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2431123ab194f1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801856f8d574f78" /><Relationship Type="http://schemas.openxmlformats.org/officeDocument/2006/relationships/notesMaster" Target="/ppt/notesMasters/notesMaster1.xml" Id="Rd5dfb5fcafef4846" /></Relationships>
</file>

<file path=ppt/notesSlides/_rels/notesSlide2.xml.rels>&#65279;<?xml version="1.0" encoding="utf-8"?><Relationships xmlns="http://schemas.openxmlformats.org/package/2006/relationships"><Relationship Type="http://schemas.openxmlformats.org/officeDocument/2006/relationships/slide" Target="/ppt/slides/slide2.xml" Id="R37da71bc5d394b87" /><Relationship Type="http://schemas.openxmlformats.org/officeDocument/2006/relationships/notesMaster" Target="/ppt/notesMasters/notesMaster1.xml" Id="R7b4141864c734e3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0f2f51a0b63413c" /><Relationship Type="http://schemas.openxmlformats.org/officeDocument/2006/relationships/notesMaster" Target="/ppt/notesMasters/notesMaster1.xml" Id="Rbbd85b9b31c943bd"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fef2489c534d5d" /><Relationship Type="http://schemas.openxmlformats.org/officeDocument/2006/relationships/notesMaster" Target="/ppt/notesMasters/notesMaster1.xml" Id="Ra90c85421ee24163" /></Relationships>
</file>

<file path=ppt/notesSlides/_rels/notesSlide5.xml.rels>&#65279;<?xml version="1.0" encoding="utf-8"?><Relationships xmlns="http://schemas.openxmlformats.org/package/2006/relationships"><Relationship Type="http://schemas.openxmlformats.org/officeDocument/2006/relationships/slide" Target="/ppt/slides/slide5.xml" Id="Rc8b8d8959a9e4d4d" /><Relationship Type="http://schemas.openxmlformats.org/officeDocument/2006/relationships/notesMaster" Target="/ppt/notesMasters/notesMaster1.xml" Id="R8efe59b905a848e0" /></Relationships>
</file>

<file path=ppt/notesSlides/_rels/notesSlide6.xml.rels>&#65279;<?xml version="1.0" encoding="utf-8"?><Relationships xmlns="http://schemas.openxmlformats.org/package/2006/relationships"><Relationship Type="http://schemas.openxmlformats.org/officeDocument/2006/relationships/slide" Target="/ppt/slides/slide6.xml" Id="Rded69facac7e4ab3" /><Relationship Type="http://schemas.openxmlformats.org/officeDocument/2006/relationships/notesMaster" Target="/ppt/notesMasters/notesMaster1.xml" Id="R674741d25d604c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b8cd6552d2ac4a19" /><Relationship Type="http://schemas.openxmlformats.org/officeDocument/2006/relationships/notesMaster" Target="/ppt/notesMasters/notesMaster1.xml" Id="R833bf66a46614e8b" /></Relationships>
</file>

<file path=ppt/notesSlides/_rels/notesSlide8.xml.rels>&#65279;<?xml version="1.0" encoding="utf-8"?><Relationships xmlns="http://schemas.openxmlformats.org/package/2006/relationships"><Relationship Type="http://schemas.openxmlformats.org/officeDocument/2006/relationships/slide" Target="/ppt/slides/slide8.xml" Id="R4f51018bd28d4939" /><Relationship Type="http://schemas.openxmlformats.org/officeDocument/2006/relationships/notesMaster" Target="/ppt/notesMasters/notesMaster1.xml" Id="R35ed56f8483a4899" /></Relationships>
</file>

<file path=ppt/notesSlides/_rels/notesSlide9.xml.rels>&#65279;<?xml version="1.0" encoding="utf-8"?><Relationships xmlns="http://schemas.openxmlformats.org/package/2006/relationships"><Relationship Type="http://schemas.openxmlformats.org/officeDocument/2006/relationships/slide" Target="/ppt/slides/slide9.xml" Id="R616aa1083bff4ee4" /><Relationship Type="http://schemas.openxmlformats.org/officeDocument/2006/relationships/notesMaster" Target="/ppt/notesMasters/notesMaster1.xml" Id="Ra1c993d2c0534b0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baec9bebf314721" /><Relationship Type="http://schemas.openxmlformats.org/officeDocument/2006/relationships/notesMaster" Target="/ppt/notesMasters/notesMaster1.xml" Id="Ra1977607761e436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draft based on founder-provided information. The product is at development stage; the deck does not claim commercial production, verified shelf life, sales traction, or investor commitments.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Photo supplied by the founder showing prototype bottles. Packaging and labels shown are not confirmed as final commercial packaging or approved 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Founder-reported information. Do not state sample size, survey percentages, sell-through, repeat purchase, or comparative price advantage as verified until records are collected. For price comparisons, record date, brand, pack volume, channel, location, shelf price, and price per litre.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Founder credentials and property ownership are founder-reported and should be evidenced with qualification and title documents. Pke Insights company details and activities should be checked before an investment structure is selected.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Uganda Railways Corporation describes the Gulu Logistics Hub as serving national and international goods transit and the Tororo–Gulu line as terminating at the hub. URC currently lists Tororo–Gulu as non-operating. Government status pages reported work in progress and a target date of 22 October 2026, which had passed by the date of this deck without a completion confirmation. Verify the current status before circulation. Sources: https://urc.go.ug/?p=2327 ; https://urc.go.ug/who-we-are/ ; https://doingbusiness.finance.go.ug/reforms/prioritise-construction-of-the-sgr-and-completion-of-mgr-rehabilitation-to-upgrade-logistics-corridors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route to market is a proposed plan. Vendor feedback, influencer access, and channels are founder-reported. Confirm supply capability, pricing, and channel economics before scaling.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Ice pops and skincare are roadmap concepts, not products currently available for sale. Food and cosmetic requirements differ. Avoid therapeutic or skin-healing claims without evidence and regulatory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UNBS confirms online CIMS product certification applications and lists a valid email, URA TIN, product label/markings, URSB business registration certificate, and production process description/flowchart among guidance items. Confirm the exact standard and current requirements with UNBS. Sources: https://cims.unbs.go.ug/ ; https://unbs.go.ug/news-highlights.php?news=199&amp;read= ; https://unbs.go.ug/content.php?pg=content&amp;src=product-certification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founder estimates US$10,000 for existing-building conversion and suitable fencing, and US$30,000 for a new build on owned land. These are not supplier quotes or complete budgets. Confirm site suitability, exact scope, inclusions, approvals, utilities, and timelines. No fundraising amount, valuation, return, or financial projection is stated because supporting cost data has not yet been provided. The company structure requires Ugandan legal and tax advice and investor due diligence.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founder can add direct contact information when sharing the deck with a named investor. This draft does not contain a public offer of securities.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24287d49da64d5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ef07704f1cc45a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57de261561e4a9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a8175689eed4ea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86e39474e554a5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1966fb9473742f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A810EEB-9B00-4560-832E-F5FBB0F7718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12ABBF1-A648-4175-93EB-611D75BC67C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D90FECE-DFF0-4FF8-AE74-31EE0FE9AE8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D561964-0A6E-47CE-8D75-F7E5A3EA9A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86E87A4-EC90-41FC-A070-24D31BF7903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1C258B6-DB7C-47BF-A4D0-AD74BC06489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69A4BBB-A37F-45E8-96AE-693C52DC145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6E894CA-BC05-46A8-ACBF-448E4B9FC97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B4AAB41-8EC8-4CE4-B89E-12F3F4C484F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98D4AA-15B9-4CBC-A863-2CC78522DFC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de7face59624057" /><Relationship Type="http://schemas.openxmlformats.org/officeDocument/2006/relationships/slideLayout" Target="/ppt/slideLayouts/slideLayout1.xml" Id="R28ece85a31934c7d" /><Relationship Type="http://schemas.openxmlformats.org/officeDocument/2006/relationships/slideLayout" Target="/ppt/slideLayouts/slideLayout2.xml" Id="R44deca8e3ae04695" /><Relationship Type="http://schemas.openxmlformats.org/officeDocument/2006/relationships/slideLayout" Target="/ppt/slideLayouts/slideLayout3.xml" Id="Rfa2031f0295e4e50" /><Relationship Type="http://schemas.openxmlformats.org/officeDocument/2006/relationships/slideLayout" Target="/ppt/slideLayouts/slideLayout4.xml" Id="R52785685358d48b1" /><Relationship Type="http://schemas.openxmlformats.org/officeDocument/2006/relationships/slideLayout" Target="/ppt/slideLayouts/slideLayout5.xml" Id="R9683828eeca444cb" /><Relationship Type="http://schemas.openxmlformats.org/officeDocument/2006/relationships/slideLayout" Target="/ppt/slideLayouts/slideLayout6.xml" Id="Re3ced3434ec44d9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8ece85a31934c7d"/>
    <p:sldLayoutId xmlns:r="http://schemas.openxmlformats.org/officeDocument/2006/relationships" id="2147483650" r:id="R44deca8e3ae04695"/>
    <p:sldLayoutId xmlns:r="http://schemas.openxmlformats.org/officeDocument/2006/relationships" id="2147483651" r:id="Rfa2031f0295e4e50"/>
    <p:sldLayoutId xmlns:r="http://schemas.openxmlformats.org/officeDocument/2006/relationships" id="2147483652" r:id="R52785685358d48b1"/>
    <p:sldLayoutId xmlns:r="http://schemas.openxmlformats.org/officeDocument/2006/relationships" id="2147483653" r:id="R9683828eeca444cb"/>
    <p:sldLayoutId xmlns:r="http://schemas.openxmlformats.org/officeDocument/2006/relationships" id="2147483654" r:id="Re3ced3434ec44d9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9c7ac8632924857" /><Relationship Type="http://schemas.openxmlformats.org/officeDocument/2006/relationships/notesSlide" Target="/ppt/notesSlides/notesSlide1.xml" Id="Rcd81169c4a94404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93d2ff0c7ec4e13" /><Relationship Type="http://schemas.openxmlformats.org/officeDocument/2006/relationships/image" Target="/ppt/media/image.jpeg" Id="R323e49dd32ec495e" /><Relationship Type="http://schemas.openxmlformats.org/officeDocument/2006/relationships/notesSlide" Target="/ppt/notesSlides/notesSlide2.xml" Id="R0e32976d202847b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1e24d3243594226" /><Relationship Type="http://schemas.openxmlformats.org/officeDocument/2006/relationships/notesSlide" Target="/ppt/notesSlides/notesSlide3.xml" Id="R5843f7c0647d46b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a52c337219f4b90" /><Relationship Type="http://schemas.openxmlformats.org/officeDocument/2006/relationships/notesSlide" Target="/ppt/notesSlides/notesSlide4.xml" Id="R14bac183798f428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d0d64d4541e4e7d" /><Relationship Type="http://schemas.openxmlformats.org/officeDocument/2006/relationships/notesSlide" Target="/ppt/notesSlides/notesSlide5.xml" Id="R3277c066ba8a45f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566218c31ba4c2a" /><Relationship Type="http://schemas.openxmlformats.org/officeDocument/2006/relationships/notesSlide" Target="/ppt/notesSlides/notesSlide6.xml" Id="R677d71c2109847a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19ba82104fd4a08" /><Relationship Type="http://schemas.openxmlformats.org/officeDocument/2006/relationships/notesSlide" Target="/ppt/notesSlides/notesSlide7.xml" Id="R2c8bb60a7d5743c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ac7f441e9c44f0a" /><Relationship Type="http://schemas.openxmlformats.org/officeDocument/2006/relationships/notesSlide" Target="/ppt/notesSlides/notesSlide8.xml" Id="Rd6e83fff7a3c4b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c78ac7edf724f97" /><Relationship Type="http://schemas.openxmlformats.org/officeDocument/2006/relationships/notesSlide" Target="/ppt/notesSlides/notesSlide9.xml" Id="Rb0dbb9c2b07a4ad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c8dbc0fc75c41da" /><Relationship Type="http://schemas.openxmlformats.org/officeDocument/2006/relationships/notesSlide" Target="/ppt/notesSlides/notesSlide10.xml" Id="R82e25afe13c24c2c" /></Relationships>
</file>

<file path=ppt/slides/slide1.xml><?xml version="1.0" encoding="utf-8"?>
<p:sld xmlns:p="http://schemas.openxmlformats.org/presentationml/2006/main">
  <p:cSld>
    <p:bg>
      <p:bgPr>
        <a:solidFill xmlns:a="http://schemas.openxmlformats.org/drawingml/2006/main">
          <a:srgbClr val="321426"/>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8435405-C39B-4951-B2C0-8880E732C2C5}"/>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D9758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8EAF687-1F89-4C45-A10E-50638B2A3BBB}"/>
              </a:ext>
            </a:extLst>
          </p:cNvPr>
          <p:cNvSpPr>
            <a:spLocks xmlns:a="http://schemas.openxmlformats.org/drawingml/2006/main" noGrp="1"/>
          </p:cNvSpPr>
          <p:nvPr/>
        </p:nvSpPr>
        <p:spPr>
          <a:xfrm xmlns:a="http://schemas.openxmlformats.org/drawingml/2006/main">
            <a:off x="742950" y="666750"/>
            <a:ext cx="571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5850" b="1" i="0">
                <a:solidFill>
                  <a:srgbClr val="FBF7F1"/>
                </a:solidFill>
              </a:defRPr>
            </a:defPPr>
            <a:lvl1pPr>
              <a:defRPr sz="5850" b="1" i="0">
                <a:solidFill>
                  <a:srgbClr val="FBF7F1"/>
                </a:solidFill>
              </a:defRPr>
            </a:lvl1pPr>
            <a:lvl2pPr>
              <a:defRPr sz="5850" b="1" i="0">
                <a:solidFill>
                  <a:srgbClr val="FBF7F1"/>
                </a:solidFill>
              </a:defRPr>
            </a:lvl2pPr>
            <a:lvl3pPr>
              <a:defRPr sz="5850" b="1" i="0">
                <a:solidFill>
                  <a:srgbClr val="FBF7F1"/>
                </a:solidFill>
              </a:defRPr>
            </a:lvl3pPr>
            <a:lvl4pPr>
              <a:defRPr sz="5850" b="1" i="0">
                <a:solidFill>
                  <a:srgbClr val="FBF7F1"/>
                </a:solidFill>
              </a:defRPr>
            </a:lvl4pPr>
            <a:lvl5pPr>
              <a:defRPr sz="5850" b="1" i="0">
                <a:solidFill>
                  <a:srgbClr val="FBF7F1"/>
                </a:solidFill>
              </a:defRPr>
            </a:lvl5pPr>
            <a:lvl6pPr>
              <a:defRPr sz="5850" b="1" i="0">
                <a:solidFill>
                  <a:srgbClr val="FBF7F1"/>
                </a:solidFill>
              </a:defRPr>
            </a:lvl6pPr>
            <a:lvl7pPr>
              <a:defRPr sz="5850" b="1" i="0">
                <a:solidFill>
                  <a:srgbClr val="FBF7F1"/>
                </a:solidFill>
              </a:defRPr>
            </a:lvl7pPr>
            <a:lvl8pPr>
              <a:defRPr sz="5850" b="1" i="0">
                <a:solidFill>
                  <a:srgbClr val="FBF7F1"/>
                </a:solidFill>
              </a:defRPr>
            </a:lvl8pPr>
            <a:lvl9pPr>
              <a:defRPr sz="5850" b="1" i="0">
                <a:solidFill>
                  <a:srgbClr val="FBF7F1"/>
                </a:solidFill>
              </a:defRPr>
            </a:lvl9pPr>
          </a:lstStyle>
          <a:p xmlns:a="http://schemas.openxmlformats.org/drawingml/2006/main">
            <a:pPr>
              <a:defRPr sz="5850" b="1" i="0">
                <a:solidFill>
                  <a:srgbClr val="FBF7F1"/>
                </a:solidFill>
              </a:defRPr>
            </a:pPr>
            <a:r>
              <a:rPr sz="5850" b="1" i="0">
                <a:solidFill>
                  <a:srgbClr val="FBF7F1"/>
                </a:solidFill>
              </a:rPr>
              <a:t>ZAVA</a:t>
            </a:r>
          </a:p>
        </p:txBody>
      </p:sp>
      <p:sp>
        <p:nvSpPr>
          <p:cNvPr id="3" name="">
            <a:extLst xmlns:a="http://schemas.openxmlformats.org/drawingml/2006/main">
              <a:ext uri="{FF2B5EF4-FFF2-40B4-BE49-F238E27FC236}">
                <a16:creationId xmlns:a16="http://schemas.microsoft.com/office/drawing/2014/main" id="{E473725B-4ECF-48D2-9711-D1F99E59E4B4}"/>
              </a:ext>
            </a:extLst>
          </p:cNvPr>
          <p:cNvSpPr>
            <a:spLocks xmlns:a="http://schemas.openxmlformats.org/drawingml/2006/main" noGrp="1"/>
          </p:cNvSpPr>
          <p:nvPr/>
        </p:nvSpPr>
        <p:spPr>
          <a:xfrm xmlns:a="http://schemas.openxmlformats.org/drawingml/2006/main">
            <a:off x="781050" y="1571625"/>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75" b="1" i="0">
                <a:solidFill>
                  <a:srgbClr val="D9758D"/>
                </a:solidFill>
              </a:defRPr>
            </a:defPPr>
            <a:lvl1pPr>
              <a:defRPr sz="1575" b="1" i="0">
                <a:solidFill>
                  <a:srgbClr val="D9758D"/>
                </a:solidFill>
              </a:defRPr>
            </a:lvl1pPr>
            <a:lvl2pPr>
              <a:defRPr sz="1575" b="1" i="0">
                <a:solidFill>
                  <a:srgbClr val="D9758D"/>
                </a:solidFill>
              </a:defRPr>
            </a:lvl2pPr>
            <a:lvl3pPr>
              <a:defRPr sz="1575" b="1" i="0">
                <a:solidFill>
                  <a:srgbClr val="D9758D"/>
                </a:solidFill>
              </a:defRPr>
            </a:lvl3pPr>
            <a:lvl4pPr>
              <a:defRPr sz="1575" b="1" i="0">
                <a:solidFill>
                  <a:srgbClr val="D9758D"/>
                </a:solidFill>
              </a:defRPr>
            </a:lvl4pPr>
            <a:lvl5pPr>
              <a:defRPr sz="1575" b="1" i="0">
                <a:solidFill>
                  <a:srgbClr val="D9758D"/>
                </a:solidFill>
              </a:defRPr>
            </a:lvl5pPr>
            <a:lvl6pPr>
              <a:defRPr sz="1575" b="1" i="0">
                <a:solidFill>
                  <a:srgbClr val="D9758D"/>
                </a:solidFill>
              </a:defRPr>
            </a:lvl6pPr>
            <a:lvl7pPr>
              <a:defRPr sz="1575" b="1" i="0">
                <a:solidFill>
                  <a:srgbClr val="D9758D"/>
                </a:solidFill>
              </a:defRPr>
            </a:lvl7pPr>
            <a:lvl8pPr>
              <a:defRPr sz="1575" b="1" i="0">
                <a:solidFill>
                  <a:srgbClr val="D9758D"/>
                </a:solidFill>
              </a:defRPr>
            </a:lvl8pPr>
            <a:lvl9pPr>
              <a:defRPr sz="1575" b="1" i="0">
                <a:solidFill>
                  <a:srgbClr val="D9758D"/>
                </a:solidFill>
              </a:defRPr>
            </a:lvl9pPr>
          </a:lstStyle>
          <a:p xmlns:a="http://schemas.openxmlformats.org/drawingml/2006/main">
            <a:pPr>
              <a:defRPr sz="1575" b="1" i="0">
                <a:solidFill>
                  <a:srgbClr val="D9758D"/>
                </a:solidFill>
              </a:defRPr>
            </a:pPr>
            <a:r>
              <a:rPr sz="1575" b="1" i="0">
                <a:solidFill>
                  <a:srgbClr val="D9758D"/>
                </a:solidFill>
              </a:rPr>
              <a:t>BEVERAGES</a:t>
            </a:r>
          </a:p>
        </p:txBody>
      </p:sp>
      <p:sp>
        <p:nvSpPr>
          <p:cNvPr id="4" name="">
            <a:extLst xmlns:a="http://schemas.openxmlformats.org/drawingml/2006/main">
              <a:ext uri="{FF2B5EF4-FFF2-40B4-BE49-F238E27FC236}">
                <a16:creationId xmlns:a16="http://schemas.microsoft.com/office/drawing/2014/main" id="{C0894057-CB12-445E-B2B0-1E60D0DF1F0E}"/>
              </a:ext>
            </a:extLst>
          </p:cNvPr>
          <p:cNvSpPr>
            <a:spLocks xmlns:a="http://schemas.openxmlformats.org/drawingml/2006/main" noGrp="1"/>
          </p:cNvSpPr>
          <p:nvPr/>
        </p:nvSpPr>
        <p:spPr>
          <a:xfrm xmlns:a="http://schemas.openxmlformats.org/drawingml/2006/main">
            <a:off x="781050" y="2266950"/>
            <a:ext cx="876300" cy="38100"/>
          </a:xfrm>
          <a:prstGeom xmlns:a="http://schemas.openxmlformats.org/drawingml/2006/main" prst="rect">
            <a:avLst/>
          </a:prstGeom>
          <a:solidFill xmlns:a="http://schemas.openxmlformats.org/drawingml/2006/main">
            <a:srgbClr val="C99B49"/>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CAF77D4-2D3E-455D-AD59-5EEA65FF7CDA}"/>
              </a:ext>
            </a:extLst>
          </p:cNvPr>
          <p:cNvSpPr>
            <a:spLocks xmlns:a="http://schemas.openxmlformats.org/drawingml/2006/main" noGrp="1"/>
          </p:cNvSpPr>
          <p:nvPr/>
        </p:nvSpPr>
        <p:spPr>
          <a:xfrm xmlns:a="http://schemas.openxmlformats.org/drawingml/2006/main">
            <a:off x="781050" y="2628900"/>
            <a:ext cx="65722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525" b="1" i="0">
                <a:solidFill>
                  <a:srgbClr val="FBF7F1"/>
                </a:solidFill>
              </a:defRPr>
            </a:defPPr>
            <a:lvl1pPr>
              <a:defRPr sz="3525" b="1" i="0">
                <a:solidFill>
                  <a:srgbClr val="FBF7F1"/>
                </a:solidFill>
              </a:defRPr>
            </a:lvl1pPr>
            <a:lvl2pPr>
              <a:defRPr sz="3525" b="1" i="0">
                <a:solidFill>
                  <a:srgbClr val="FBF7F1"/>
                </a:solidFill>
              </a:defRPr>
            </a:lvl2pPr>
            <a:lvl3pPr>
              <a:defRPr sz="3525" b="1" i="0">
                <a:solidFill>
                  <a:srgbClr val="FBF7F1"/>
                </a:solidFill>
              </a:defRPr>
            </a:lvl3pPr>
            <a:lvl4pPr>
              <a:defRPr sz="3525" b="1" i="0">
                <a:solidFill>
                  <a:srgbClr val="FBF7F1"/>
                </a:solidFill>
              </a:defRPr>
            </a:lvl4pPr>
            <a:lvl5pPr>
              <a:defRPr sz="3525" b="1" i="0">
                <a:solidFill>
                  <a:srgbClr val="FBF7F1"/>
                </a:solidFill>
              </a:defRPr>
            </a:lvl5pPr>
            <a:lvl6pPr>
              <a:defRPr sz="3525" b="1" i="0">
                <a:solidFill>
                  <a:srgbClr val="FBF7F1"/>
                </a:solidFill>
              </a:defRPr>
            </a:lvl6pPr>
            <a:lvl7pPr>
              <a:defRPr sz="3525" b="1" i="0">
                <a:solidFill>
                  <a:srgbClr val="FBF7F1"/>
                </a:solidFill>
              </a:defRPr>
            </a:lvl7pPr>
            <a:lvl8pPr>
              <a:defRPr sz="3525" b="1" i="0">
                <a:solidFill>
                  <a:srgbClr val="FBF7F1"/>
                </a:solidFill>
              </a:defRPr>
            </a:lvl8pPr>
            <a:lvl9pPr>
              <a:defRPr sz="3525" b="1" i="0">
                <a:solidFill>
                  <a:srgbClr val="FBF7F1"/>
                </a:solidFill>
              </a:defRPr>
            </a:lvl9pPr>
          </a:lstStyle>
          <a:p xmlns:a="http://schemas.openxmlformats.org/drawingml/2006/main">
            <a:pPr>
              <a:defRPr sz="3525" b="1" i="0">
                <a:solidFill>
                  <a:srgbClr val="FBF7F1"/>
                </a:solidFill>
              </a:defRPr>
            </a:pPr>
            <a:r>
              <a:rPr sz="3525" b="1" i="0">
                <a:solidFill>
                  <a:srgbClr val="FBF7F1"/>
                </a:solidFill>
              </a:rPr>
              <a:t>Hibiscus refreshment,</a:t>
            </a:r>
          </a:p>
          <a:p xmlns:a="http://schemas.openxmlformats.org/drawingml/2006/main">
            <a:pPr>
              <a:defRPr sz="3525" b="1" i="0">
                <a:solidFill>
                  <a:srgbClr val="FBF7F1"/>
                </a:solidFill>
              </a:defRPr>
            </a:pPr>
            <a:r>
              <a:rPr sz="3525" b="1" i="0">
                <a:solidFill>
                  <a:srgbClr val="FBF7F1"/>
                </a:solidFill>
              </a:rPr>
              <a:t>rooted in Uganda</a:t>
            </a:r>
          </a:p>
        </p:txBody>
      </p:sp>
      <p:sp>
        <p:nvSpPr>
          <p:cNvPr id="6" name="">
            <a:extLst xmlns:a="http://schemas.openxmlformats.org/drawingml/2006/main">
              <a:ext uri="{FF2B5EF4-FFF2-40B4-BE49-F238E27FC236}">
                <a16:creationId xmlns:a16="http://schemas.microsoft.com/office/drawing/2014/main" id="{3B450808-6849-4ECD-8ED0-2F3DBA7BC0F1}"/>
              </a:ext>
            </a:extLst>
          </p:cNvPr>
          <p:cNvSpPr>
            <a:spLocks xmlns:a="http://schemas.openxmlformats.org/drawingml/2006/main" noGrp="1"/>
          </p:cNvSpPr>
          <p:nvPr/>
        </p:nvSpPr>
        <p:spPr>
          <a:xfrm xmlns:a="http://schemas.openxmlformats.org/drawingml/2006/main">
            <a:off x="781050" y="4295775"/>
            <a:ext cx="8286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75" b="0" i="0">
                <a:solidFill>
                  <a:srgbClr val="E9DDE2"/>
                </a:solidFill>
              </a:defRPr>
            </a:defPPr>
            <a:lvl1pPr>
              <a:defRPr sz="1575" b="0" i="0">
                <a:solidFill>
                  <a:srgbClr val="E9DDE2"/>
                </a:solidFill>
              </a:defRPr>
            </a:lvl1pPr>
            <a:lvl2pPr>
              <a:defRPr sz="1575" b="0" i="0">
                <a:solidFill>
                  <a:srgbClr val="E9DDE2"/>
                </a:solidFill>
              </a:defRPr>
            </a:lvl2pPr>
            <a:lvl3pPr>
              <a:defRPr sz="1575" b="0" i="0">
                <a:solidFill>
                  <a:srgbClr val="E9DDE2"/>
                </a:solidFill>
              </a:defRPr>
            </a:lvl3pPr>
            <a:lvl4pPr>
              <a:defRPr sz="1575" b="0" i="0">
                <a:solidFill>
                  <a:srgbClr val="E9DDE2"/>
                </a:solidFill>
              </a:defRPr>
            </a:lvl4pPr>
            <a:lvl5pPr>
              <a:defRPr sz="1575" b="0" i="0">
                <a:solidFill>
                  <a:srgbClr val="E9DDE2"/>
                </a:solidFill>
              </a:defRPr>
            </a:lvl5pPr>
            <a:lvl6pPr>
              <a:defRPr sz="1575" b="0" i="0">
                <a:solidFill>
                  <a:srgbClr val="E9DDE2"/>
                </a:solidFill>
              </a:defRPr>
            </a:lvl6pPr>
            <a:lvl7pPr>
              <a:defRPr sz="1575" b="0" i="0">
                <a:solidFill>
                  <a:srgbClr val="E9DDE2"/>
                </a:solidFill>
              </a:defRPr>
            </a:lvl7pPr>
            <a:lvl8pPr>
              <a:defRPr sz="1575" b="0" i="0">
                <a:solidFill>
                  <a:srgbClr val="E9DDE2"/>
                </a:solidFill>
              </a:defRPr>
            </a:lvl8pPr>
            <a:lvl9pPr>
              <a:defRPr sz="1575" b="0" i="0">
                <a:solidFill>
                  <a:srgbClr val="E9DDE2"/>
                </a:solidFill>
              </a:defRPr>
            </a:lvl9pPr>
          </a:lstStyle>
          <a:p xmlns:a="http://schemas.openxmlformats.org/drawingml/2006/main">
            <a:pPr>
              <a:defRPr sz="1575" b="0" i="0">
                <a:solidFill>
                  <a:srgbClr val="E9DDE2"/>
                </a:solidFill>
              </a:defRPr>
            </a:pPr>
            <a:r>
              <a:rPr sz="1575" b="0" i="0">
                <a:solidFill>
                  <a:srgbClr val="E9DDE2"/>
                </a:solidFill>
              </a:rPr>
              <a:t>Formulated in Botswana  ·  Early tastings in Francistown and Gulu</a:t>
            </a:r>
          </a:p>
        </p:txBody>
      </p:sp>
      <p:sp>
        <p:nvSpPr>
          <p:cNvPr id="7" name="">
            <a:extLst xmlns:a="http://schemas.openxmlformats.org/drawingml/2006/main">
              <a:ext uri="{FF2B5EF4-FFF2-40B4-BE49-F238E27FC236}">
                <a16:creationId xmlns:a16="http://schemas.microsoft.com/office/drawing/2014/main" id="{D83EDED7-B754-47E1-8F2C-630BB4F01D3D}"/>
              </a:ext>
            </a:extLst>
          </p:cNvPr>
          <p:cNvSpPr>
            <a:spLocks xmlns:a="http://schemas.openxmlformats.org/drawingml/2006/main" noGrp="1"/>
          </p:cNvSpPr>
          <p:nvPr/>
        </p:nvSpPr>
        <p:spPr>
          <a:xfrm xmlns:a="http://schemas.openxmlformats.org/drawingml/2006/main">
            <a:off x="781050" y="5962650"/>
            <a:ext cx="657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i="0">
                <a:solidFill>
                  <a:srgbClr val="CDB9C3"/>
                </a:solidFill>
              </a:defRPr>
            </a:defPPr>
            <a:lvl1pPr>
              <a:defRPr sz="1125" b="0" i="0">
                <a:solidFill>
                  <a:srgbClr val="CDB9C3"/>
                </a:solidFill>
              </a:defRPr>
            </a:lvl1pPr>
            <a:lvl2pPr>
              <a:defRPr sz="1125" b="0" i="0">
                <a:solidFill>
                  <a:srgbClr val="CDB9C3"/>
                </a:solidFill>
              </a:defRPr>
            </a:lvl2pPr>
            <a:lvl3pPr>
              <a:defRPr sz="1125" b="0" i="0">
                <a:solidFill>
                  <a:srgbClr val="CDB9C3"/>
                </a:solidFill>
              </a:defRPr>
            </a:lvl3pPr>
            <a:lvl4pPr>
              <a:defRPr sz="1125" b="0" i="0">
                <a:solidFill>
                  <a:srgbClr val="CDB9C3"/>
                </a:solidFill>
              </a:defRPr>
            </a:lvl4pPr>
            <a:lvl5pPr>
              <a:defRPr sz="1125" b="0" i="0">
                <a:solidFill>
                  <a:srgbClr val="CDB9C3"/>
                </a:solidFill>
              </a:defRPr>
            </a:lvl5pPr>
            <a:lvl6pPr>
              <a:defRPr sz="1125" b="0" i="0">
                <a:solidFill>
                  <a:srgbClr val="CDB9C3"/>
                </a:solidFill>
              </a:defRPr>
            </a:lvl6pPr>
            <a:lvl7pPr>
              <a:defRPr sz="1125" b="0" i="0">
                <a:solidFill>
                  <a:srgbClr val="CDB9C3"/>
                </a:solidFill>
              </a:defRPr>
            </a:lvl7pPr>
            <a:lvl8pPr>
              <a:defRPr sz="1125" b="0" i="0">
                <a:solidFill>
                  <a:srgbClr val="CDB9C3"/>
                </a:solidFill>
              </a:defRPr>
            </a:lvl8pPr>
            <a:lvl9pPr>
              <a:defRPr sz="1125" b="0" i="0">
                <a:solidFill>
                  <a:srgbClr val="CDB9C3"/>
                </a:solidFill>
              </a:defRPr>
            </a:lvl9pPr>
          </a:lstStyle>
          <a:p xmlns:a="http://schemas.openxmlformats.org/drawingml/2006/main">
            <a:pPr>
              <a:defRPr sz="1125" b="0" i="0">
                <a:solidFill>
                  <a:srgbClr val="CDB9C3"/>
                </a:solidFill>
              </a:defRPr>
            </a:pPr>
            <a:r>
              <a:rPr sz="1125" b="0" i="0">
                <a:solidFill>
                  <a:srgbClr val="CDB9C3"/>
                </a:solidFill>
              </a:rPr>
              <a:t>Investor discussion draft  |  October 2026</a:t>
            </a:r>
          </a:p>
        </p:txBody>
      </p:sp>
      <p:sp>
        <p:nvSpPr>
          <p:cNvPr id="8" name="">
            <a:extLst xmlns:a="http://schemas.openxmlformats.org/drawingml/2006/main">
              <a:ext uri="{FF2B5EF4-FFF2-40B4-BE49-F238E27FC236}">
                <a16:creationId xmlns:a16="http://schemas.microsoft.com/office/drawing/2014/main" id="{F374A50D-334B-4258-98A3-B0A05E3D84DF}"/>
              </a:ext>
            </a:extLst>
          </p:cNvPr>
          <p:cNvSpPr>
            <a:spLocks xmlns:a="http://schemas.openxmlformats.org/drawingml/2006/main" noGrp="1"/>
          </p:cNvSpPr>
          <p:nvPr/>
        </p:nvSpPr>
        <p:spPr>
          <a:xfrm xmlns:a="http://schemas.openxmlformats.org/drawingml/2006/main">
            <a:off x="8782050" y="2333625"/>
            <a:ext cx="2190750" cy="2667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7625" b="1" i="0">
                <a:solidFill>
                  <a:srgbClr val="A32F59"/>
                </a:solidFill>
              </a:defRPr>
            </a:defPPr>
            <a:lvl1pPr>
              <a:defRPr sz="17625" b="1" i="0">
                <a:solidFill>
                  <a:srgbClr val="A32F59"/>
                </a:solidFill>
              </a:defRPr>
            </a:lvl1pPr>
            <a:lvl2pPr>
              <a:defRPr sz="17625" b="1" i="0">
                <a:solidFill>
                  <a:srgbClr val="A32F59"/>
                </a:solidFill>
              </a:defRPr>
            </a:lvl2pPr>
            <a:lvl3pPr>
              <a:defRPr sz="17625" b="1" i="0">
                <a:solidFill>
                  <a:srgbClr val="A32F59"/>
                </a:solidFill>
              </a:defRPr>
            </a:lvl3pPr>
            <a:lvl4pPr>
              <a:defRPr sz="17625" b="1" i="0">
                <a:solidFill>
                  <a:srgbClr val="A32F59"/>
                </a:solidFill>
              </a:defRPr>
            </a:lvl4pPr>
            <a:lvl5pPr>
              <a:defRPr sz="17625" b="1" i="0">
                <a:solidFill>
                  <a:srgbClr val="A32F59"/>
                </a:solidFill>
              </a:defRPr>
            </a:lvl5pPr>
            <a:lvl6pPr>
              <a:defRPr sz="17625" b="1" i="0">
                <a:solidFill>
                  <a:srgbClr val="A32F59"/>
                </a:solidFill>
              </a:defRPr>
            </a:lvl6pPr>
            <a:lvl7pPr>
              <a:defRPr sz="17625" b="1" i="0">
                <a:solidFill>
                  <a:srgbClr val="A32F59"/>
                </a:solidFill>
              </a:defRPr>
            </a:lvl7pPr>
            <a:lvl8pPr>
              <a:defRPr sz="17625" b="1" i="0">
                <a:solidFill>
                  <a:srgbClr val="A32F59"/>
                </a:solidFill>
              </a:defRPr>
            </a:lvl8pPr>
            <a:lvl9pPr>
              <a:defRPr sz="17625" b="1" i="0">
                <a:solidFill>
                  <a:srgbClr val="A32F59"/>
                </a:solidFill>
              </a:defRPr>
            </a:lvl9pPr>
          </a:lstStyle>
          <a:p xmlns:a="http://schemas.openxmlformats.org/drawingml/2006/main">
            <a:pPr>
              <a:defRPr sz="17625" b="1" i="0">
                <a:solidFill>
                  <a:srgbClr val="A32F59"/>
                </a:solidFill>
              </a:defRPr>
            </a:pPr>
            <a:r>
              <a:rPr sz="17625" b="1" i="0">
                <a:solidFill>
                  <a:srgbClr val="A32F59"/>
                </a:solidFill>
              </a:rPr>
              <a:t>Z</a:t>
            </a:r>
          </a:p>
        </p:txBody>
      </p:sp>
      <p:sp>
        <p:nvSpPr>
          <p:cNvPr id="9" name="">
            <a:extLst xmlns:a="http://schemas.openxmlformats.org/drawingml/2006/main">
              <a:ext uri="{FF2B5EF4-FFF2-40B4-BE49-F238E27FC236}">
                <a16:creationId xmlns:a16="http://schemas.microsoft.com/office/drawing/2014/main" id="{957B29A9-8E7E-4E55-B2F2-BEB9B8288C54}"/>
              </a:ext>
            </a:extLst>
          </p:cNvPr>
          <p:cNvSpPr>
            <a:spLocks xmlns:a="http://schemas.openxmlformats.org/drawingml/2006/main" noGrp="1"/>
          </p:cNvSpPr>
          <p:nvPr/>
        </p:nvSpPr>
        <p:spPr>
          <a:xfrm xmlns:a="http://schemas.openxmlformats.org/drawingml/2006/main">
            <a:off x="8620125" y="5219700"/>
            <a:ext cx="2667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i="0">
                <a:solidFill>
                  <a:srgbClr val="FBF7F1"/>
                </a:solidFill>
              </a:defRPr>
            </a:defPPr>
            <a:lvl1pPr>
              <a:defRPr sz="1275" b="1" i="0">
                <a:solidFill>
                  <a:srgbClr val="FBF7F1"/>
                </a:solidFill>
              </a:defRPr>
            </a:lvl1pPr>
            <a:lvl2pPr>
              <a:defRPr sz="1275" b="1" i="0">
                <a:solidFill>
                  <a:srgbClr val="FBF7F1"/>
                </a:solidFill>
              </a:defRPr>
            </a:lvl2pPr>
            <a:lvl3pPr>
              <a:defRPr sz="1275" b="1" i="0">
                <a:solidFill>
                  <a:srgbClr val="FBF7F1"/>
                </a:solidFill>
              </a:defRPr>
            </a:lvl3pPr>
            <a:lvl4pPr>
              <a:defRPr sz="1275" b="1" i="0">
                <a:solidFill>
                  <a:srgbClr val="FBF7F1"/>
                </a:solidFill>
              </a:defRPr>
            </a:lvl4pPr>
            <a:lvl5pPr>
              <a:defRPr sz="1275" b="1" i="0">
                <a:solidFill>
                  <a:srgbClr val="FBF7F1"/>
                </a:solidFill>
              </a:defRPr>
            </a:lvl5pPr>
            <a:lvl6pPr>
              <a:defRPr sz="1275" b="1" i="0">
                <a:solidFill>
                  <a:srgbClr val="FBF7F1"/>
                </a:solidFill>
              </a:defRPr>
            </a:lvl6pPr>
            <a:lvl7pPr>
              <a:defRPr sz="1275" b="1" i="0">
                <a:solidFill>
                  <a:srgbClr val="FBF7F1"/>
                </a:solidFill>
              </a:defRPr>
            </a:lvl7pPr>
            <a:lvl8pPr>
              <a:defRPr sz="1275" b="1" i="0">
                <a:solidFill>
                  <a:srgbClr val="FBF7F1"/>
                </a:solidFill>
              </a:defRPr>
            </a:lvl8pPr>
            <a:lvl9pPr>
              <a:defRPr sz="1275" b="1" i="0">
                <a:solidFill>
                  <a:srgbClr val="FBF7F1"/>
                </a:solidFill>
              </a:defRPr>
            </a:lvl9pPr>
          </a:lstStyle>
          <a:p xmlns:a="http://schemas.openxmlformats.org/drawingml/2006/main">
            <a:pPr>
              <a:defRPr sz="1275" b="1" i="0">
                <a:solidFill>
                  <a:srgbClr val="FBF7F1"/>
                </a:solidFill>
              </a:defRPr>
            </a:pPr>
            <a:r>
              <a:rPr sz="1275" b="1" i="0">
                <a:solidFill>
                  <a:srgbClr val="FBF7F1"/>
                </a:solidFill>
              </a:rPr>
              <a:t>NON-CARBONATED</a:t>
            </a:r>
          </a:p>
          <a:p xmlns:a="http://schemas.openxmlformats.org/drawingml/2006/main">
            <a:pPr>
              <a:defRPr sz="1275" b="1" i="0">
                <a:solidFill>
                  <a:srgbClr val="FBF7F1"/>
                </a:solidFill>
              </a:defRPr>
            </a:pPr>
            <a:r>
              <a:rPr sz="1275" b="1" i="0">
                <a:solidFill>
                  <a:srgbClr val="FBF7F1"/>
                </a:solidFill>
              </a:rPr>
              <a:t>HIBISCUS DRINK</a:t>
            </a:r>
          </a:p>
        </p:txBody>
      </p:sp>
    </p:spTree>
    <p:extLst>
      <p:ext uri="{BB962C8B-B14F-4D97-AF65-F5344CB8AC3E}">
        <p14:creationId xmlns:p14="http://schemas.microsoft.com/office/powerpoint/2010/main" val="1434035761"/>
      </p:ext>
    </p:extLst>
  </p:cSld>
</p:sld>
</file>

<file path=ppt/slides/slide2.xml><?xml version="1.0" encoding="utf-8"?>
<p:sld xmlns:p="http://schemas.openxmlformats.org/presentationml/2006/main">
  <p:cSld>
    <p:bg>
      <p:bgPr>
        <a:solidFill xmlns:a="http://schemas.openxmlformats.org/drawingml/2006/main">
          <a:srgbClr val="FBF7F1"/>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46C01A69-48F9-4058-8953-06E23B138476}"/>
              </a:ext>
            </a:extLst>
          </p:cNvPr>
          <p:cNvSpPr>
            <a:spLocks xmlns:a="http://schemas.openxmlformats.org/drawingml/2006/main" noGrp="1"/>
          </p:cNvSpPr>
          <p:nvPr/>
        </p:nvSpPr>
        <p:spPr>
          <a:xfrm xmlns:a="http://schemas.openxmlformats.org/drawingml/2006/main">
            <a:off x="0" y="0"/>
            <a:ext cx="142875" cy="6858000"/>
          </a:xfrm>
          <a:prstGeom xmlns:a="http://schemas.openxmlformats.org/drawingml/2006/main" prst="rect">
            <a:avLst/>
          </a:prstGeom>
          <a:solidFill xmlns:a="http://schemas.openxmlformats.org/drawingml/2006/main">
            <a:srgbClr val="A32F59"/>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0C036A2-88A8-4DE2-90AB-7352A31031DD}"/>
              </a:ext>
            </a:extLst>
          </p:cNvPr>
          <p:cNvSpPr>
            <a:spLocks xmlns:a="http://schemas.openxmlformats.org/drawingml/2006/main" noGrp="1"/>
          </p:cNvSpPr>
          <p:nvPr/>
        </p:nvSpPr>
        <p:spPr>
          <a:xfrm xmlns:a="http://schemas.openxmlformats.org/drawingml/2006/main">
            <a:off x="685800" y="400050"/>
            <a:ext cx="7429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01  |  PRODUCT</a:t>
            </a:r>
          </a:p>
        </p:txBody>
      </p:sp>
      <p:sp>
        <p:nvSpPr>
          <p:cNvPr id="3" name="">
            <a:extLst xmlns:a="http://schemas.openxmlformats.org/drawingml/2006/main">
              <a:ext uri="{FF2B5EF4-FFF2-40B4-BE49-F238E27FC236}">
                <a16:creationId xmlns:a16="http://schemas.microsoft.com/office/drawing/2014/main" id="{A8409A29-DCBC-43C9-858B-872CDD21DE05}"/>
              </a:ext>
            </a:extLst>
          </p:cNvPr>
          <p:cNvSpPr>
            <a:spLocks xmlns:a="http://schemas.openxmlformats.org/drawingml/2006/main" noGrp="1"/>
          </p:cNvSpPr>
          <p:nvPr/>
        </p:nvSpPr>
        <p:spPr>
          <a:xfrm xmlns:a="http://schemas.openxmlformats.org/drawingml/2006/main">
            <a:off x="685800" y="742950"/>
            <a:ext cx="10668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850" b="1" i="0">
                <a:solidFill>
                  <a:srgbClr val="321426"/>
                </a:solidFill>
              </a:defRPr>
            </a:defPPr>
            <a:lvl1pPr>
              <a:defRPr sz="2850" b="1" i="0">
                <a:solidFill>
                  <a:srgbClr val="321426"/>
                </a:solidFill>
              </a:defRPr>
            </a:lvl1pPr>
            <a:lvl2pPr>
              <a:defRPr sz="2850" b="1" i="0">
                <a:solidFill>
                  <a:srgbClr val="321426"/>
                </a:solidFill>
              </a:defRPr>
            </a:lvl2pPr>
            <a:lvl3pPr>
              <a:defRPr sz="2850" b="1" i="0">
                <a:solidFill>
                  <a:srgbClr val="321426"/>
                </a:solidFill>
              </a:defRPr>
            </a:lvl3pPr>
            <a:lvl4pPr>
              <a:defRPr sz="2850" b="1" i="0">
                <a:solidFill>
                  <a:srgbClr val="321426"/>
                </a:solidFill>
              </a:defRPr>
            </a:lvl4pPr>
            <a:lvl5pPr>
              <a:defRPr sz="2850" b="1" i="0">
                <a:solidFill>
                  <a:srgbClr val="321426"/>
                </a:solidFill>
              </a:defRPr>
            </a:lvl5pPr>
            <a:lvl6pPr>
              <a:defRPr sz="2850" b="1" i="0">
                <a:solidFill>
                  <a:srgbClr val="321426"/>
                </a:solidFill>
              </a:defRPr>
            </a:lvl6pPr>
            <a:lvl7pPr>
              <a:defRPr sz="2850" b="1" i="0">
                <a:solidFill>
                  <a:srgbClr val="321426"/>
                </a:solidFill>
              </a:defRPr>
            </a:lvl7pPr>
            <a:lvl8pPr>
              <a:defRPr sz="2850" b="1" i="0">
                <a:solidFill>
                  <a:srgbClr val="321426"/>
                </a:solidFill>
              </a:defRPr>
            </a:lvl8pPr>
            <a:lvl9pPr>
              <a:defRPr sz="2850" b="1" i="0">
                <a:solidFill>
                  <a:srgbClr val="321426"/>
                </a:solidFill>
              </a:defRPr>
            </a:lvl9pPr>
          </a:lstStyle>
          <a:p xmlns:a="http://schemas.openxmlformats.org/drawingml/2006/main">
            <a:pPr>
              <a:defRPr sz="2850" b="1" i="0">
                <a:solidFill>
                  <a:srgbClr val="321426"/>
                </a:solidFill>
              </a:defRPr>
            </a:pPr>
            <a:r>
              <a:rPr sz="2850" b="1" i="0">
                <a:solidFill>
                  <a:srgbClr val="321426"/>
                </a:solidFill>
              </a:rPr>
              <a:t>The product</a:t>
            </a:r>
          </a:p>
        </p:txBody>
      </p:sp>
      <p:sp>
        <p:nvSpPr>
          <p:cNvPr id="4" name="">
            <a:extLst xmlns:a="http://schemas.openxmlformats.org/drawingml/2006/main">
              <a:ext uri="{FF2B5EF4-FFF2-40B4-BE49-F238E27FC236}">
                <a16:creationId xmlns:a16="http://schemas.microsoft.com/office/drawing/2014/main" id="{80C9636A-277A-4E8A-B0BD-B157420FDBD6}"/>
              </a:ext>
            </a:extLst>
          </p:cNvPr>
          <p:cNvSpPr>
            <a:spLocks xmlns:a="http://schemas.openxmlformats.org/drawingml/2006/main" noGrp="1"/>
          </p:cNvSpPr>
          <p:nvPr/>
        </p:nvSpPr>
        <p:spPr>
          <a:xfrm xmlns:a="http://schemas.openxmlformats.org/drawingml/2006/main">
            <a:off x="685800" y="1438275"/>
            <a:ext cx="108204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1FEEEEB-0E7D-437F-9013-8302A1DAF96F}"/>
              </a:ext>
            </a:extLst>
          </p:cNvPr>
          <p:cNvSpPr>
            <a:spLocks xmlns:a="http://schemas.openxmlformats.org/drawingml/2006/main" noGrp="1"/>
          </p:cNvSpPr>
          <p:nvPr/>
        </p:nvSpPr>
        <p:spPr>
          <a:xfrm xmlns:a="http://schemas.openxmlformats.org/drawingml/2006/main">
            <a:off x="685800" y="6334125"/>
            <a:ext cx="10820400" cy="9525"/>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C59EEE8-A795-465E-A3E8-8B064D5AFC05}"/>
              </a:ext>
            </a:extLst>
          </p:cNvPr>
          <p:cNvSpPr>
            <a:spLocks xmlns:a="http://schemas.openxmlformats.org/drawingml/2006/main" noGrp="1"/>
          </p:cNvSpPr>
          <p:nvPr/>
        </p:nvSpPr>
        <p:spPr>
          <a:xfrm xmlns:a="http://schemas.openxmlformats.org/drawingml/2006/main">
            <a:off x="685800" y="6457950"/>
            <a:ext cx="7429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1" i="0">
                <a:solidFill>
                  <a:srgbClr val="756A70"/>
                </a:solidFill>
              </a:defRPr>
            </a:defPPr>
            <a:lvl1pPr>
              <a:defRPr sz="975" b="1" i="0">
                <a:solidFill>
                  <a:srgbClr val="756A70"/>
                </a:solidFill>
              </a:defRPr>
            </a:lvl1pPr>
            <a:lvl2pPr>
              <a:defRPr sz="975" b="1" i="0">
                <a:solidFill>
                  <a:srgbClr val="756A70"/>
                </a:solidFill>
              </a:defRPr>
            </a:lvl2pPr>
            <a:lvl3pPr>
              <a:defRPr sz="975" b="1" i="0">
                <a:solidFill>
                  <a:srgbClr val="756A70"/>
                </a:solidFill>
              </a:defRPr>
            </a:lvl3pPr>
            <a:lvl4pPr>
              <a:defRPr sz="975" b="1" i="0">
                <a:solidFill>
                  <a:srgbClr val="756A70"/>
                </a:solidFill>
              </a:defRPr>
            </a:lvl4pPr>
            <a:lvl5pPr>
              <a:defRPr sz="975" b="1" i="0">
                <a:solidFill>
                  <a:srgbClr val="756A70"/>
                </a:solidFill>
              </a:defRPr>
            </a:lvl5pPr>
            <a:lvl6pPr>
              <a:defRPr sz="975" b="1" i="0">
                <a:solidFill>
                  <a:srgbClr val="756A70"/>
                </a:solidFill>
              </a:defRPr>
            </a:lvl6pPr>
            <a:lvl7pPr>
              <a:defRPr sz="975" b="1" i="0">
                <a:solidFill>
                  <a:srgbClr val="756A70"/>
                </a:solidFill>
              </a:defRPr>
            </a:lvl7pPr>
            <a:lvl8pPr>
              <a:defRPr sz="975" b="1" i="0">
                <a:solidFill>
                  <a:srgbClr val="756A70"/>
                </a:solidFill>
              </a:defRPr>
            </a:lvl8pPr>
            <a:lvl9pPr>
              <a:defRPr sz="975" b="1" i="0">
                <a:solidFill>
                  <a:srgbClr val="756A70"/>
                </a:solidFill>
              </a:defRPr>
            </a:lvl9pPr>
          </a:lstStyle>
          <a:p xmlns:a="http://schemas.openxmlformats.org/drawingml/2006/main">
            <a:pPr>
              <a:defRPr sz="975" b="1" i="0">
                <a:solidFill>
                  <a:srgbClr val="756A70"/>
                </a:solidFill>
              </a:defRPr>
            </a:pPr>
            <a:r>
              <a:rPr sz="975" b="1" i="0">
                <a:solidFill>
                  <a:srgbClr val="756A70"/>
                </a:solidFill>
              </a:rPr>
              <a:t>ZAVA BEVERAGES  |  INVESTOR DISCUSSION DRAFT</a:t>
            </a:r>
          </a:p>
        </p:txBody>
      </p:sp>
      <p:sp>
        <p:nvSpPr>
          <p:cNvPr id="7" name="">
            <a:extLst xmlns:a="http://schemas.openxmlformats.org/drawingml/2006/main">
              <a:ext uri="{FF2B5EF4-FFF2-40B4-BE49-F238E27FC236}">
                <a16:creationId xmlns:a16="http://schemas.microsoft.com/office/drawing/2014/main" id="{5DBE28F3-FE11-4347-86C9-7DDC7102100B}"/>
              </a:ext>
            </a:extLst>
          </p:cNvPr>
          <p:cNvSpPr>
            <a:spLocks xmlns:a="http://schemas.openxmlformats.org/drawingml/2006/main" noGrp="1"/>
          </p:cNvSpPr>
          <p:nvPr/>
        </p:nvSpPr>
        <p:spPr>
          <a:xfrm xmlns:a="http://schemas.openxmlformats.org/drawingml/2006/main">
            <a:off x="10934700" y="6448425"/>
            <a:ext cx="57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02</a:t>
            </a:r>
          </a:p>
        </p:txBody>
      </p:sp>
      <p:pic>
        <p:nvPicPr>
          <p:cNvPr id="8" name="">
            <a:extLst xmlns:a="http://schemas.openxmlformats.org/drawingml/2006/main">
              <a:ext uri="{FF2B5EF4-FFF2-40B4-BE49-F238E27FC236}">
                <a16:creationId xmlns:a16="http://schemas.microsoft.com/office/drawing/2014/main" id="{3F472977-768E-446A-BCC4-8EDC2FF2B9B5}"/>
              </a:ext>
            </a:extLst>
          </p:cNvPr>
          <p:cNvPicPr>
            <a:picLocks xmlns:a="http://schemas.openxmlformats.org/drawingml/2006/main" noChangeAspect="1"/>
          </p:cNvPicPr>
          <p:nvPr/>
        </p:nvPicPr>
        <p:blipFill>
          <a:blip xmlns:r="http://schemas.openxmlformats.org/officeDocument/2006/relationships" xmlns:a="http://schemas.openxmlformats.org/drawingml/2006/main" r:embed="R323e49dd32ec495e"/>
          <a:srcRect xmlns:a="http://schemas.openxmlformats.org/drawingml/2006/main" l="746" t="0" r="746" b="0"/>
          <a:stretch xmlns:a="http://schemas.openxmlformats.org/drawingml/2006/main">
            <a:fillRect l="0" t="0" r="0" b="0"/>
          </a:stretch>
        </p:blipFill>
        <p:spPr>
          <a:xfrm xmlns:a="http://schemas.openxmlformats.org/drawingml/2006/main">
            <a:off x="7286625" y="1762125"/>
            <a:ext cx="4191000" cy="3190875"/>
          </a:xfrm>
          <a:prstGeom xmlns:a="http://schemas.openxmlformats.org/drawingml/2006/main" prst="roundRect">
            <a:avLst>
              <a:gd name="adj" fmla="val 3582"/>
            </a:avLst>
          </a:prstGeom>
        </p:spPr>
      </p:pic>
      <p:sp>
        <p:nvSpPr>
          <p:cNvPr id="9" name="">
            <a:extLst xmlns:a="http://schemas.openxmlformats.org/drawingml/2006/main">
              <a:ext uri="{FF2B5EF4-FFF2-40B4-BE49-F238E27FC236}">
                <a16:creationId xmlns:a16="http://schemas.microsoft.com/office/drawing/2014/main" id="{38045E66-C3D8-4FF5-B12A-6CEFC357AFEE}"/>
              </a:ext>
            </a:extLst>
          </p:cNvPr>
          <p:cNvSpPr>
            <a:spLocks xmlns:a="http://schemas.openxmlformats.org/drawingml/2006/main" noGrp="1"/>
          </p:cNvSpPr>
          <p:nvPr/>
        </p:nvSpPr>
        <p:spPr>
          <a:xfrm xmlns:a="http://schemas.openxmlformats.org/drawingml/2006/main">
            <a:off x="685800" y="1752600"/>
            <a:ext cx="59055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700" b="1" i="0">
                <a:solidFill>
                  <a:srgbClr val="321426"/>
                </a:solidFill>
              </a:defRPr>
            </a:defPPr>
            <a:lvl1pPr>
              <a:defRPr sz="2700" b="1" i="0">
                <a:solidFill>
                  <a:srgbClr val="321426"/>
                </a:solidFill>
              </a:defRPr>
            </a:lvl1pPr>
            <a:lvl2pPr>
              <a:defRPr sz="2700" b="1" i="0">
                <a:solidFill>
                  <a:srgbClr val="321426"/>
                </a:solidFill>
              </a:defRPr>
            </a:lvl2pPr>
            <a:lvl3pPr>
              <a:defRPr sz="2700" b="1" i="0">
                <a:solidFill>
                  <a:srgbClr val="321426"/>
                </a:solidFill>
              </a:defRPr>
            </a:lvl3pPr>
            <a:lvl4pPr>
              <a:defRPr sz="2700" b="1" i="0">
                <a:solidFill>
                  <a:srgbClr val="321426"/>
                </a:solidFill>
              </a:defRPr>
            </a:lvl4pPr>
            <a:lvl5pPr>
              <a:defRPr sz="2700" b="1" i="0">
                <a:solidFill>
                  <a:srgbClr val="321426"/>
                </a:solidFill>
              </a:defRPr>
            </a:lvl5pPr>
            <a:lvl6pPr>
              <a:defRPr sz="2700" b="1" i="0">
                <a:solidFill>
                  <a:srgbClr val="321426"/>
                </a:solidFill>
              </a:defRPr>
            </a:lvl6pPr>
            <a:lvl7pPr>
              <a:defRPr sz="2700" b="1" i="0">
                <a:solidFill>
                  <a:srgbClr val="321426"/>
                </a:solidFill>
              </a:defRPr>
            </a:lvl7pPr>
            <a:lvl8pPr>
              <a:defRPr sz="2700" b="1" i="0">
                <a:solidFill>
                  <a:srgbClr val="321426"/>
                </a:solidFill>
              </a:defRPr>
            </a:lvl8pPr>
            <a:lvl9pPr>
              <a:defRPr sz="2700" b="1" i="0">
                <a:solidFill>
                  <a:srgbClr val="321426"/>
                </a:solidFill>
              </a:defRPr>
            </a:lvl9pPr>
          </a:lstStyle>
          <a:p xmlns:a="http://schemas.openxmlformats.org/drawingml/2006/main">
            <a:pPr>
              <a:defRPr sz="2700" b="1" i="0">
                <a:solidFill>
                  <a:srgbClr val="321426"/>
                </a:solidFill>
              </a:defRPr>
            </a:pPr>
            <a:r>
              <a:rPr sz="2700" b="1" i="0">
                <a:solidFill>
                  <a:srgbClr val="321426"/>
                </a:solidFill>
              </a:rPr>
              <a:t>A non-carbonated drink made with hibiscus</a:t>
            </a:r>
          </a:p>
        </p:txBody>
      </p:sp>
      <p:sp>
        <p:nvSpPr>
          <p:cNvPr id="10" name="">
            <a:extLst xmlns:a="http://schemas.openxmlformats.org/drawingml/2006/main">
              <a:ext uri="{FF2B5EF4-FFF2-40B4-BE49-F238E27FC236}">
                <a16:creationId xmlns:a16="http://schemas.microsoft.com/office/drawing/2014/main" id="{47D69FFF-30EF-4DA2-A268-209B54656C7E}"/>
              </a:ext>
            </a:extLst>
          </p:cNvPr>
          <p:cNvSpPr>
            <a:spLocks xmlns:a="http://schemas.openxmlformats.org/drawingml/2006/main" noGrp="1"/>
          </p:cNvSpPr>
          <p:nvPr/>
        </p:nvSpPr>
        <p:spPr>
          <a:xfrm xmlns:a="http://schemas.openxmlformats.org/drawingml/2006/main">
            <a:off x="685800" y="2781300"/>
            <a:ext cx="5810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725" b="0" i="0">
                <a:solidFill>
                  <a:srgbClr val="211B1E"/>
                </a:solidFill>
              </a:defRPr>
            </a:defPPr>
            <a:lvl1pPr>
              <a:defRPr sz="1725" b="0" i="0">
                <a:solidFill>
                  <a:srgbClr val="211B1E"/>
                </a:solidFill>
              </a:defRPr>
            </a:lvl1pPr>
            <a:lvl2pPr>
              <a:defRPr sz="1725" b="0" i="0">
                <a:solidFill>
                  <a:srgbClr val="211B1E"/>
                </a:solidFill>
              </a:defRPr>
            </a:lvl2pPr>
            <a:lvl3pPr>
              <a:defRPr sz="1725" b="0" i="0">
                <a:solidFill>
                  <a:srgbClr val="211B1E"/>
                </a:solidFill>
              </a:defRPr>
            </a:lvl3pPr>
            <a:lvl4pPr>
              <a:defRPr sz="1725" b="0" i="0">
                <a:solidFill>
                  <a:srgbClr val="211B1E"/>
                </a:solidFill>
              </a:defRPr>
            </a:lvl4pPr>
            <a:lvl5pPr>
              <a:defRPr sz="1725" b="0" i="0">
                <a:solidFill>
                  <a:srgbClr val="211B1E"/>
                </a:solidFill>
              </a:defRPr>
            </a:lvl5pPr>
            <a:lvl6pPr>
              <a:defRPr sz="1725" b="0" i="0">
                <a:solidFill>
                  <a:srgbClr val="211B1E"/>
                </a:solidFill>
              </a:defRPr>
            </a:lvl6pPr>
            <a:lvl7pPr>
              <a:defRPr sz="1725" b="0" i="0">
                <a:solidFill>
                  <a:srgbClr val="211B1E"/>
                </a:solidFill>
              </a:defRPr>
            </a:lvl7pPr>
            <a:lvl8pPr>
              <a:defRPr sz="1725" b="0" i="0">
                <a:solidFill>
                  <a:srgbClr val="211B1E"/>
                </a:solidFill>
              </a:defRPr>
            </a:lvl8pPr>
            <a:lvl9pPr>
              <a:defRPr sz="1725" b="0" i="0">
                <a:solidFill>
                  <a:srgbClr val="211B1E"/>
                </a:solidFill>
              </a:defRPr>
            </a:lvl9pPr>
          </a:lstStyle>
          <a:p xmlns:a="http://schemas.openxmlformats.org/drawingml/2006/main">
            <a:pPr>
              <a:defRPr sz="1725" b="0" i="0">
                <a:solidFill>
                  <a:srgbClr val="211B1E"/>
                </a:solidFill>
              </a:defRPr>
            </a:pPr>
            <a:r>
              <a:rPr sz="1725" b="0" i="0">
                <a:solidFill>
                  <a:srgbClr val="211B1E"/>
                </a:solidFill>
              </a:rPr>
              <a:t>ZAVA is built around Hibiscus sabdariffa. The current beverage has been formulated and produced in small home batches.</a:t>
            </a:r>
          </a:p>
        </p:txBody>
      </p:sp>
      <p:sp>
        <p:nvSpPr>
          <p:cNvPr id="11" name="">
            <a:extLst xmlns:a="http://schemas.openxmlformats.org/drawingml/2006/main">
              <a:ext uri="{FF2B5EF4-FFF2-40B4-BE49-F238E27FC236}">
                <a16:creationId xmlns:a16="http://schemas.microsoft.com/office/drawing/2014/main" id="{80DA4267-5979-4B78-B0AB-9F1AC7A64380}"/>
              </a:ext>
            </a:extLst>
          </p:cNvPr>
          <p:cNvSpPr>
            <a:spLocks xmlns:a="http://schemas.openxmlformats.org/drawingml/2006/main" noGrp="1"/>
          </p:cNvSpPr>
          <p:nvPr/>
        </p:nvSpPr>
        <p:spPr>
          <a:xfrm xmlns:a="http://schemas.openxmlformats.org/drawingml/2006/main">
            <a:off x="685800" y="3952875"/>
            <a:ext cx="581025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A122E5F-0565-4093-9112-170558B2BF41}"/>
              </a:ext>
            </a:extLst>
          </p:cNvPr>
          <p:cNvSpPr>
            <a:spLocks xmlns:a="http://schemas.openxmlformats.org/drawingml/2006/main" noGrp="1"/>
          </p:cNvSpPr>
          <p:nvPr/>
        </p:nvSpPr>
        <p:spPr>
          <a:xfrm xmlns:a="http://schemas.openxmlformats.org/drawingml/2006/main">
            <a:off x="685800" y="4200525"/>
            <a:ext cx="2476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DEVELOPMENT STATUS</a:t>
            </a:r>
          </a:p>
        </p:txBody>
      </p:sp>
      <p:sp>
        <p:nvSpPr>
          <p:cNvPr id="13" name="">
            <a:extLst xmlns:a="http://schemas.openxmlformats.org/drawingml/2006/main">
              <a:ext uri="{FF2B5EF4-FFF2-40B4-BE49-F238E27FC236}">
                <a16:creationId xmlns:a16="http://schemas.microsoft.com/office/drawing/2014/main" id="{F9A46BDF-19DB-43FA-B1AF-62AA59D198BB}"/>
              </a:ext>
            </a:extLst>
          </p:cNvPr>
          <p:cNvSpPr>
            <a:spLocks xmlns:a="http://schemas.openxmlformats.org/drawingml/2006/main" noGrp="1"/>
          </p:cNvSpPr>
          <p:nvPr/>
        </p:nvSpPr>
        <p:spPr>
          <a:xfrm xmlns:a="http://schemas.openxmlformats.org/drawingml/2006/main">
            <a:off x="685800" y="4562475"/>
            <a:ext cx="581025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1" i="0">
                <a:solidFill>
                  <a:srgbClr val="211B1E"/>
                </a:solidFill>
              </a:defRPr>
            </a:defPPr>
            <a:lvl1pPr>
              <a:defRPr sz="1650" b="1" i="0">
                <a:solidFill>
                  <a:srgbClr val="211B1E"/>
                </a:solidFill>
              </a:defRPr>
            </a:lvl1pPr>
            <a:lvl2pPr>
              <a:defRPr sz="1650" b="1" i="0">
                <a:solidFill>
                  <a:srgbClr val="211B1E"/>
                </a:solidFill>
              </a:defRPr>
            </a:lvl2pPr>
            <a:lvl3pPr>
              <a:defRPr sz="1650" b="1" i="0">
                <a:solidFill>
                  <a:srgbClr val="211B1E"/>
                </a:solidFill>
              </a:defRPr>
            </a:lvl3pPr>
            <a:lvl4pPr>
              <a:defRPr sz="1650" b="1" i="0">
                <a:solidFill>
                  <a:srgbClr val="211B1E"/>
                </a:solidFill>
              </a:defRPr>
            </a:lvl4pPr>
            <a:lvl5pPr>
              <a:defRPr sz="1650" b="1" i="0">
                <a:solidFill>
                  <a:srgbClr val="211B1E"/>
                </a:solidFill>
              </a:defRPr>
            </a:lvl5pPr>
            <a:lvl6pPr>
              <a:defRPr sz="1650" b="1" i="0">
                <a:solidFill>
                  <a:srgbClr val="211B1E"/>
                </a:solidFill>
              </a:defRPr>
            </a:lvl6pPr>
            <a:lvl7pPr>
              <a:defRPr sz="1650" b="1" i="0">
                <a:solidFill>
                  <a:srgbClr val="211B1E"/>
                </a:solidFill>
              </a:defRPr>
            </a:lvl7pPr>
            <a:lvl8pPr>
              <a:defRPr sz="1650" b="1" i="0">
                <a:solidFill>
                  <a:srgbClr val="211B1E"/>
                </a:solidFill>
              </a:defRPr>
            </a:lvl8pPr>
            <a:lvl9pPr>
              <a:defRPr sz="1650" b="1" i="0">
                <a:solidFill>
                  <a:srgbClr val="211B1E"/>
                </a:solidFill>
              </a:defRPr>
            </a:lvl9pPr>
          </a:lstStyle>
          <a:p xmlns:a="http://schemas.openxmlformats.org/drawingml/2006/main">
            <a:pPr>
              <a:defRPr sz="1650" b="1" i="0">
                <a:solidFill>
                  <a:srgbClr val="211B1E"/>
                </a:solidFill>
              </a:defRPr>
            </a:pPr>
            <a:r>
              <a:rPr sz="1650" b="1" i="0">
                <a:solidFill>
                  <a:srgbClr val="211B1E"/>
                </a:solidFill>
              </a:rPr>
              <a:t>Formulated  ·  Sample bottles produced  ·  Pilot manufacturing setup still required</a:t>
            </a:r>
          </a:p>
        </p:txBody>
      </p:sp>
      <p:sp>
        <p:nvSpPr>
          <p:cNvPr id="14" name="">
            <a:extLst xmlns:a="http://schemas.openxmlformats.org/drawingml/2006/main">
              <a:ext uri="{FF2B5EF4-FFF2-40B4-BE49-F238E27FC236}">
                <a16:creationId xmlns:a16="http://schemas.microsoft.com/office/drawing/2014/main" id="{3DBDFB56-7DC6-4026-81DE-CBC648D20BE7}"/>
              </a:ext>
            </a:extLst>
          </p:cNvPr>
          <p:cNvSpPr>
            <a:spLocks xmlns:a="http://schemas.openxmlformats.org/drawingml/2006/main" noGrp="1"/>
          </p:cNvSpPr>
          <p:nvPr/>
        </p:nvSpPr>
        <p:spPr>
          <a:xfrm xmlns:a="http://schemas.openxmlformats.org/drawingml/2006/main">
            <a:off x="7286625" y="5143500"/>
            <a:ext cx="419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i="1">
                <a:solidFill>
                  <a:srgbClr val="756A70"/>
                </a:solidFill>
              </a:defRPr>
            </a:defPPr>
            <a:lvl1pPr>
              <a:defRPr sz="1125" b="0" i="1">
                <a:solidFill>
                  <a:srgbClr val="756A70"/>
                </a:solidFill>
              </a:defRPr>
            </a:lvl1pPr>
            <a:lvl2pPr>
              <a:defRPr sz="1125" b="0" i="1">
                <a:solidFill>
                  <a:srgbClr val="756A70"/>
                </a:solidFill>
              </a:defRPr>
            </a:lvl2pPr>
            <a:lvl3pPr>
              <a:defRPr sz="1125" b="0" i="1">
                <a:solidFill>
                  <a:srgbClr val="756A70"/>
                </a:solidFill>
              </a:defRPr>
            </a:lvl3pPr>
            <a:lvl4pPr>
              <a:defRPr sz="1125" b="0" i="1">
                <a:solidFill>
                  <a:srgbClr val="756A70"/>
                </a:solidFill>
              </a:defRPr>
            </a:lvl4pPr>
            <a:lvl5pPr>
              <a:defRPr sz="1125" b="0" i="1">
                <a:solidFill>
                  <a:srgbClr val="756A70"/>
                </a:solidFill>
              </a:defRPr>
            </a:lvl5pPr>
            <a:lvl6pPr>
              <a:defRPr sz="1125" b="0" i="1">
                <a:solidFill>
                  <a:srgbClr val="756A70"/>
                </a:solidFill>
              </a:defRPr>
            </a:lvl6pPr>
            <a:lvl7pPr>
              <a:defRPr sz="1125" b="0" i="1">
                <a:solidFill>
                  <a:srgbClr val="756A70"/>
                </a:solidFill>
              </a:defRPr>
            </a:lvl7pPr>
            <a:lvl8pPr>
              <a:defRPr sz="1125" b="0" i="1">
                <a:solidFill>
                  <a:srgbClr val="756A70"/>
                </a:solidFill>
              </a:defRPr>
            </a:lvl8pPr>
            <a:lvl9pPr>
              <a:defRPr sz="1125" b="0" i="1">
                <a:solidFill>
                  <a:srgbClr val="756A70"/>
                </a:solidFill>
              </a:defRPr>
            </a:lvl9pPr>
          </a:lstStyle>
          <a:p xmlns:a="http://schemas.openxmlformats.org/drawingml/2006/main">
            <a:pPr>
              <a:defRPr sz="1125" b="0" i="1">
                <a:solidFill>
                  <a:srgbClr val="756A70"/>
                </a:solidFill>
              </a:defRPr>
            </a:pPr>
            <a:r>
              <a:rPr sz="1125" b="0" i="1">
                <a:solidFill>
                  <a:srgbClr val="756A70"/>
                </a:solidFill>
              </a:rPr>
              <a:t>Founder-provided photo · prototype bottles</a:t>
            </a:r>
          </a:p>
        </p:txBody>
      </p:sp>
    </p:spTree>
    <p:extLst>
      <p:ext uri="{BB962C8B-B14F-4D97-AF65-F5344CB8AC3E}">
        <p14:creationId xmlns:p14="http://schemas.microsoft.com/office/powerpoint/2010/main" val="1771267897"/>
      </p:ext>
    </p:extLst>
  </p:cSld>
</p:sld>
</file>

<file path=ppt/slides/slide3.xml><?xml version="1.0" encoding="utf-8"?>
<p:sld xmlns:p="http://schemas.openxmlformats.org/presentationml/2006/main">
  <p:cSld>
    <p:bg>
      <p:bgPr>
        <a:solidFill xmlns:a="http://schemas.openxmlformats.org/drawingml/2006/main">
          <a:srgbClr val="FBF7F1"/>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EAFA783-6ADE-4B4E-82DE-DF6946B9FEFF}"/>
              </a:ext>
            </a:extLst>
          </p:cNvPr>
          <p:cNvSpPr>
            <a:spLocks xmlns:a="http://schemas.openxmlformats.org/drawingml/2006/main" noGrp="1"/>
          </p:cNvSpPr>
          <p:nvPr/>
        </p:nvSpPr>
        <p:spPr>
          <a:xfrm xmlns:a="http://schemas.openxmlformats.org/drawingml/2006/main">
            <a:off x="0" y="0"/>
            <a:ext cx="142875" cy="6858000"/>
          </a:xfrm>
          <a:prstGeom xmlns:a="http://schemas.openxmlformats.org/drawingml/2006/main" prst="rect">
            <a:avLst/>
          </a:prstGeom>
          <a:solidFill xmlns:a="http://schemas.openxmlformats.org/drawingml/2006/main">
            <a:srgbClr val="A32F59"/>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CB903A9-7C24-447C-B1FB-80C2DE54780C}"/>
              </a:ext>
            </a:extLst>
          </p:cNvPr>
          <p:cNvSpPr>
            <a:spLocks xmlns:a="http://schemas.openxmlformats.org/drawingml/2006/main" noGrp="1"/>
          </p:cNvSpPr>
          <p:nvPr/>
        </p:nvSpPr>
        <p:spPr>
          <a:xfrm xmlns:a="http://schemas.openxmlformats.org/drawingml/2006/main">
            <a:off x="685800" y="400050"/>
            <a:ext cx="7429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02  |  INITIAL MARKET SIGNALS</a:t>
            </a:r>
          </a:p>
        </p:txBody>
      </p:sp>
      <p:sp>
        <p:nvSpPr>
          <p:cNvPr id="3" name="">
            <a:extLst xmlns:a="http://schemas.openxmlformats.org/drawingml/2006/main">
              <a:ext uri="{FF2B5EF4-FFF2-40B4-BE49-F238E27FC236}">
                <a16:creationId xmlns:a16="http://schemas.microsoft.com/office/drawing/2014/main" id="{F1565CAE-BEB5-471E-AF62-18DBFEF3E57D}"/>
              </a:ext>
            </a:extLst>
          </p:cNvPr>
          <p:cNvSpPr>
            <a:spLocks xmlns:a="http://schemas.openxmlformats.org/drawingml/2006/main" noGrp="1"/>
          </p:cNvSpPr>
          <p:nvPr/>
        </p:nvSpPr>
        <p:spPr>
          <a:xfrm xmlns:a="http://schemas.openxmlformats.org/drawingml/2006/main">
            <a:off x="685800" y="742950"/>
            <a:ext cx="10668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850" b="1" i="0">
                <a:solidFill>
                  <a:srgbClr val="321426"/>
                </a:solidFill>
              </a:defRPr>
            </a:defPPr>
            <a:lvl1pPr>
              <a:defRPr sz="2850" b="1" i="0">
                <a:solidFill>
                  <a:srgbClr val="321426"/>
                </a:solidFill>
              </a:defRPr>
            </a:lvl1pPr>
            <a:lvl2pPr>
              <a:defRPr sz="2850" b="1" i="0">
                <a:solidFill>
                  <a:srgbClr val="321426"/>
                </a:solidFill>
              </a:defRPr>
            </a:lvl2pPr>
            <a:lvl3pPr>
              <a:defRPr sz="2850" b="1" i="0">
                <a:solidFill>
                  <a:srgbClr val="321426"/>
                </a:solidFill>
              </a:defRPr>
            </a:lvl3pPr>
            <a:lvl4pPr>
              <a:defRPr sz="2850" b="1" i="0">
                <a:solidFill>
                  <a:srgbClr val="321426"/>
                </a:solidFill>
              </a:defRPr>
            </a:lvl4pPr>
            <a:lvl5pPr>
              <a:defRPr sz="2850" b="1" i="0">
                <a:solidFill>
                  <a:srgbClr val="321426"/>
                </a:solidFill>
              </a:defRPr>
            </a:lvl5pPr>
            <a:lvl6pPr>
              <a:defRPr sz="2850" b="1" i="0">
                <a:solidFill>
                  <a:srgbClr val="321426"/>
                </a:solidFill>
              </a:defRPr>
            </a:lvl6pPr>
            <a:lvl7pPr>
              <a:defRPr sz="2850" b="1" i="0">
                <a:solidFill>
                  <a:srgbClr val="321426"/>
                </a:solidFill>
              </a:defRPr>
            </a:lvl7pPr>
            <a:lvl8pPr>
              <a:defRPr sz="2850" b="1" i="0">
                <a:solidFill>
                  <a:srgbClr val="321426"/>
                </a:solidFill>
              </a:defRPr>
            </a:lvl8pPr>
            <a:lvl9pPr>
              <a:defRPr sz="2850" b="1" i="0">
                <a:solidFill>
                  <a:srgbClr val="321426"/>
                </a:solidFill>
              </a:defRPr>
            </a:lvl9pPr>
          </a:lstStyle>
          <a:p xmlns:a="http://schemas.openxmlformats.org/drawingml/2006/main">
            <a:pPr>
              <a:defRPr sz="2850" b="1" i="0">
                <a:solidFill>
                  <a:srgbClr val="321426"/>
                </a:solidFill>
              </a:defRPr>
            </a:pPr>
            <a:r>
              <a:rPr sz="2850" b="1" i="0">
                <a:solidFill>
                  <a:srgbClr val="321426"/>
                </a:solidFill>
              </a:rPr>
              <a:t>Early response and price position</a:t>
            </a:r>
          </a:p>
        </p:txBody>
      </p:sp>
      <p:sp>
        <p:nvSpPr>
          <p:cNvPr id="4" name="">
            <a:extLst xmlns:a="http://schemas.openxmlformats.org/drawingml/2006/main">
              <a:ext uri="{FF2B5EF4-FFF2-40B4-BE49-F238E27FC236}">
                <a16:creationId xmlns:a16="http://schemas.microsoft.com/office/drawing/2014/main" id="{FAA1C3C0-527E-43FA-8F58-69699F36166E}"/>
              </a:ext>
            </a:extLst>
          </p:cNvPr>
          <p:cNvSpPr>
            <a:spLocks xmlns:a="http://schemas.openxmlformats.org/drawingml/2006/main" noGrp="1"/>
          </p:cNvSpPr>
          <p:nvPr/>
        </p:nvSpPr>
        <p:spPr>
          <a:xfrm xmlns:a="http://schemas.openxmlformats.org/drawingml/2006/main">
            <a:off x="685800" y="1438275"/>
            <a:ext cx="108204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F54CEE9A-139D-4742-9FDC-F971ABD6B300}"/>
              </a:ext>
            </a:extLst>
          </p:cNvPr>
          <p:cNvSpPr>
            <a:spLocks xmlns:a="http://schemas.openxmlformats.org/drawingml/2006/main" noGrp="1"/>
          </p:cNvSpPr>
          <p:nvPr/>
        </p:nvSpPr>
        <p:spPr>
          <a:xfrm xmlns:a="http://schemas.openxmlformats.org/drawingml/2006/main">
            <a:off x="685800" y="6334125"/>
            <a:ext cx="10820400" cy="9525"/>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475FA62-54A7-4BA4-80C5-23E51D22B8F1}"/>
              </a:ext>
            </a:extLst>
          </p:cNvPr>
          <p:cNvSpPr>
            <a:spLocks xmlns:a="http://schemas.openxmlformats.org/drawingml/2006/main" noGrp="1"/>
          </p:cNvSpPr>
          <p:nvPr/>
        </p:nvSpPr>
        <p:spPr>
          <a:xfrm xmlns:a="http://schemas.openxmlformats.org/drawingml/2006/main">
            <a:off x="685800" y="6457950"/>
            <a:ext cx="7429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1" i="0">
                <a:solidFill>
                  <a:srgbClr val="756A70"/>
                </a:solidFill>
              </a:defRPr>
            </a:defPPr>
            <a:lvl1pPr>
              <a:defRPr sz="975" b="1" i="0">
                <a:solidFill>
                  <a:srgbClr val="756A70"/>
                </a:solidFill>
              </a:defRPr>
            </a:lvl1pPr>
            <a:lvl2pPr>
              <a:defRPr sz="975" b="1" i="0">
                <a:solidFill>
                  <a:srgbClr val="756A70"/>
                </a:solidFill>
              </a:defRPr>
            </a:lvl2pPr>
            <a:lvl3pPr>
              <a:defRPr sz="975" b="1" i="0">
                <a:solidFill>
                  <a:srgbClr val="756A70"/>
                </a:solidFill>
              </a:defRPr>
            </a:lvl3pPr>
            <a:lvl4pPr>
              <a:defRPr sz="975" b="1" i="0">
                <a:solidFill>
                  <a:srgbClr val="756A70"/>
                </a:solidFill>
              </a:defRPr>
            </a:lvl4pPr>
            <a:lvl5pPr>
              <a:defRPr sz="975" b="1" i="0">
                <a:solidFill>
                  <a:srgbClr val="756A70"/>
                </a:solidFill>
              </a:defRPr>
            </a:lvl5pPr>
            <a:lvl6pPr>
              <a:defRPr sz="975" b="1" i="0">
                <a:solidFill>
                  <a:srgbClr val="756A70"/>
                </a:solidFill>
              </a:defRPr>
            </a:lvl6pPr>
            <a:lvl7pPr>
              <a:defRPr sz="975" b="1" i="0">
                <a:solidFill>
                  <a:srgbClr val="756A70"/>
                </a:solidFill>
              </a:defRPr>
            </a:lvl7pPr>
            <a:lvl8pPr>
              <a:defRPr sz="975" b="1" i="0">
                <a:solidFill>
                  <a:srgbClr val="756A70"/>
                </a:solidFill>
              </a:defRPr>
            </a:lvl8pPr>
            <a:lvl9pPr>
              <a:defRPr sz="975" b="1" i="0">
                <a:solidFill>
                  <a:srgbClr val="756A70"/>
                </a:solidFill>
              </a:defRPr>
            </a:lvl9pPr>
          </a:lstStyle>
          <a:p xmlns:a="http://schemas.openxmlformats.org/drawingml/2006/main">
            <a:pPr>
              <a:defRPr sz="975" b="1" i="0">
                <a:solidFill>
                  <a:srgbClr val="756A70"/>
                </a:solidFill>
              </a:defRPr>
            </a:pPr>
            <a:r>
              <a:rPr sz="975" b="1" i="0">
                <a:solidFill>
                  <a:srgbClr val="756A70"/>
                </a:solidFill>
              </a:rPr>
              <a:t>ZAVA BEVERAGES  |  INVESTOR DISCUSSION DRAFT</a:t>
            </a:r>
          </a:p>
        </p:txBody>
      </p:sp>
      <p:sp>
        <p:nvSpPr>
          <p:cNvPr id="7" name="">
            <a:extLst xmlns:a="http://schemas.openxmlformats.org/drawingml/2006/main">
              <a:ext uri="{FF2B5EF4-FFF2-40B4-BE49-F238E27FC236}">
                <a16:creationId xmlns:a16="http://schemas.microsoft.com/office/drawing/2014/main" id="{7AA174BF-3F6F-4905-BCA7-35233C5C3A18}"/>
              </a:ext>
            </a:extLst>
          </p:cNvPr>
          <p:cNvSpPr>
            <a:spLocks xmlns:a="http://schemas.openxmlformats.org/drawingml/2006/main" noGrp="1"/>
          </p:cNvSpPr>
          <p:nvPr/>
        </p:nvSpPr>
        <p:spPr>
          <a:xfrm xmlns:a="http://schemas.openxmlformats.org/drawingml/2006/main">
            <a:off x="10934700" y="6448425"/>
            <a:ext cx="57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03</a:t>
            </a:r>
          </a:p>
        </p:txBody>
      </p:sp>
      <p:sp>
        <p:nvSpPr>
          <p:cNvPr id="8" name="">
            <a:extLst xmlns:a="http://schemas.openxmlformats.org/drawingml/2006/main">
              <a:ext uri="{FF2B5EF4-FFF2-40B4-BE49-F238E27FC236}">
                <a16:creationId xmlns:a16="http://schemas.microsoft.com/office/drawing/2014/main" id="{05C2F664-8162-404B-9C82-36181E84B52A}"/>
              </a:ext>
            </a:extLst>
          </p:cNvPr>
          <p:cNvSpPr>
            <a:spLocks xmlns:a="http://schemas.openxmlformats.org/drawingml/2006/main" noGrp="1"/>
          </p:cNvSpPr>
          <p:nvPr/>
        </p:nvSpPr>
        <p:spPr>
          <a:xfrm xmlns:a="http://schemas.openxmlformats.org/drawingml/2006/main">
            <a:off x="685800" y="1809750"/>
            <a:ext cx="4476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i="0">
                <a:solidFill>
                  <a:srgbClr val="321426"/>
                </a:solidFill>
              </a:defRPr>
            </a:defPPr>
            <a:lvl1pPr>
              <a:defRPr sz="2100" b="1" i="0">
                <a:solidFill>
                  <a:srgbClr val="321426"/>
                </a:solidFill>
              </a:defRPr>
            </a:lvl1pPr>
            <a:lvl2pPr>
              <a:defRPr sz="2100" b="1" i="0">
                <a:solidFill>
                  <a:srgbClr val="321426"/>
                </a:solidFill>
              </a:defRPr>
            </a:lvl2pPr>
            <a:lvl3pPr>
              <a:defRPr sz="2100" b="1" i="0">
                <a:solidFill>
                  <a:srgbClr val="321426"/>
                </a:solidFill>
              </a:defRPr>
            </a:lvl3pPr>
            <a:lvl4pPr>
              <a:defRPr sz="2100" b="1" i="0">
                <a:solidFill>
                  <a:srgbClr val="321426"/>
                </a:solidFill>
              </a:defRPr>
            </a:lvl4pPr>
            <a:lvl5pPr>
              <a:defRPr sz="2100" b="1" i="0">
                <a:solidFill>
                  <a:srgbClr val="321426"/>
                </a:solidFill>
              </a:defRPr>
            </a:lvl5pPr>
            <a:lvl6pPr>
              <a:defRPr sz="2100" b="1" i="0">
                <a:solidFill>
                  <a:srgbClr val="321426"/>
                </a:solidFill>
              </a:defRPr>
            </a:lvl6pPr>
            <a:lvl7pPr>
              <a:defRPr sz="2100" b="1" i="0">
                <a:solidFill>
                  <a:srgbClr val="321426"/>
                </a:solidFill>
              </a:defRPr>
            </a:lvl7pPr>
            <a:lvl8pPr>
              <a:defRPr sz="2100" b="1" i="0">
                <a:solidFill>
                  <a:srgbClr val="321426"/>
                </a:solidFill>
              </a:defRPr>
            </a:lvl8pPr>
            <a:lvl9pPr>
              <a:defRPr sz="2100" b="1" i="0">
                <a:solidFill>
                  <a:srgbClr val="321426"/>
                </a:solidFill>
              </a:defRPr>
            </a:lvl9pPr>
          </a:lstStyle>
          <a:p xmlns:a="http://schemas.openxmlformats.org/drawingml/2006/main">
            <a:pPr>
              <a:defRPr sz="2100" b="1" i="0">
                <a:solidFill>
                  <a:srgbClr val="321426"/>
                </a:solidFill>
              </a:defRPr>
            </a:pPr>
            <a:r>
              <a:rPr sz="2100" b="1" i="0">
                <a:solidFill>
                  <a:srgbClr val="321426"/>
                </a:solidFill>
              </a:rPr>
              <a:t>Tasted in two cities</a:t>
            </a:r>
          </a:p>
        </p:txBody>
      </p:sp>
      <p:sp>
        <p:nvSpPr>
          <p:cNvPr id="9" name="">
            <a:extLst xmlns:a="http://schemas.openxmlformats.org/drawingml/2006/main">
              <a:ext uri="{FF2B5EF4-FFF2-40B4-BE49-F238E27FC236}">
                <a16:creationId xmlns:a16="http://schemas.microsoft.com/office/drawing/2014/main" id="{507EC203-A2F0-4088-86F7-990195A4AB92}"/>
              </a:ext>
            </a:extLst>
          </p:cNvPr>
          <p:cNvSpPr>
            <a:spLocks xmlns:a="http://schemas.openxmlformats.org/drawingml/2006/main" noGrp="1"/>
          </p:cNvSpPr>
          <p:nvPr/>
        </p:nvSpPr>
        <p:spPr>
          <a:xfrm xmlns:a="http://schemas.openxmlformats.org/drawingml/2006/main">
            <a:off x="685800" y="2381250"/>
            <a:ext cx="44767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00" b="0" i="0">
                <a:solidFill>
                  <a:srgbClr val="211B1E"/>
                </a:solidFill>
              </a:defRPr>
            </a:defPPr>
            <a:lvl1pPr>
              <a:defRPr sz="1800" b="0" i="0">
                <a:solidFill>
                  <a:srgbClr val="211B1E"/>
                </a:solidFill>
              </a:defRPr>
            </a:lvl1pPr>
            <a:lvl2pPr>
              <a:defRPr sz="1800" b="0" i="0">
                <a:solidFill>
                  <a:srgbClr val="211B1E"/>
                </a:solidFill>
              </a:defRPr>
            </a:lvl2pPr>
            <a:lvl3pPr>
              <a:defRPr sz="1800" b="0" i="0">
                <a:solidFill>
                  <a:srgbClr val="211B1E"/>
                </a:solidFill>
              </a:defRPr>
            </a:lvl3pPr>
            <a:lvl4pPr>
              <a:defRPr sz="1800" b="0" i="0">
                <a:solidFill>
                  <a:srgbClr val="211B1E"/>
                </a:solidFill>
              </a:defRPr>
            </a:lvl4pPr>
            <a:lvl5pPr>
              <a:defRPr sz="1800" b="0" i="0">
                <a:solidFill>
                  <a:srgbClr val="211B1E"/>
                </a:solidFill>
              </a:defRPr>
            </a:lvl5pPr>
            <a:lvl6pPr>
              <a:defRPr sz="1800" b="0" i="0">
                <a:solidFill>
                  <a:srgbClr val="211B1E"/>
                </a:solidFill>
              </a:defRPr>
            </a:lvl6pPr>
            <a:lvl7pPr>
              <a:defRPr sz="1800" b="0" i="0">
                <a:solidFill>
                  <a:srgbClr val="211B1E"/>
                </a:solidFill>
              </a:defRPr>
            </a:lvl7pPr>
            <a:lvl8pPr>
              <a:defRPr sz="1800" b="0" i="0">
                <a:solidFill>
                  <a:srgbClr val="211B1E"/>
                </a:solidFill>
              </a:defRPr>
            </a:lvl8pPr>
            <a:lvl9pPr>
              <a:defRPr sz="1800" b="0" i="0">
                <a:solidFill>
                  <a:srgbClr val="211B1E"/>
                </a:solidFill>
              </a:defRPr>
            </a:lvl9pPr>
          </a:lstStyle>
          <a:p xmlns:a="http://schemas.openxmlformats.org/drawingml/2006/main">
            <a:pPr>
              <a:defRPr sz="1800" b="0" i="0">
                <a:solidFill>
                  <a:srgbClr val="211B1E"/>
                </a:solidFill>
              </a:defRPr>
            </a:pPr>
            <a:r>
              <a:rPr sz="1800" b="0" i="0">
                <a:solidFill>
                  <a:srgbClr val="211B1E"/>
                </a:solidFill>
              </a:rPr>
              <a:t>Francistown, Botswana</a:t>
            </a:r>
          </a:p>
          <a:p xmlns:a="http://schemas.openxmlformats.org/drawingml/2006/main">
            <a:pPr>
              <a:defRPr sz="1800" b="0" i="0">
                <a:solidFill>
                  <a:srgbClr val="211B1E"/>
                </a:solidFill>
              </a:defRPr>
            </a:pPr>
            <a:r>
              <a:rPr sz="1800" b="0" i="0">
                <a:solidFill>
                  <a:srgbClr val="211B1E"/>
                </a:solidFill>
              </a:rPr>
              <a:t>Gulu City, Uganda</a:t>
            </a:r>
          </a:p>
        </p:txBody>
      </p:sp>
      <p:sp>
        <p:nvSpPr>
          <p:cNvPr id="10" name="">
            <a:extLst xmlns:a="http://schemas.openxmlformats.org/drawingml/2006/main">
              <a:ext uri="{FF2B5EF4-FFF2-40B4-BE49-F238E27FC236}">
                <a16:creationId xmlns:a16="http://schemas.microsoft.com/office/drawing/2014/main" id="{089053E6-5622-43EF-BE8F-B8B262798794}"/>
              </a:ext>
            </a:extLst>
          </p:cNvPr>
          <p:cNvSpPr>
            <a:spLocks xmlns:a="http://schemas.openxmlformats.org/drawingml/2006/main" noGrp="1"/>
          </p:cNvSpPr>
          <p:nvPr/>
        </p:nvSpPr>
        <p:spPr>
          <a:xfrm xmlns:a="http://schemas.openxmlformats.org/drawingml/2006/main">
            <a:off x="685800" y="3476625"/>
            <a:ext cx="47625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i="0">
                <a:solidFill>
                  <a:srgbClr val="211B1E"/>
                </a:solidFill>
              </a:defRPr>
            </a:defPPr>
            <a:lvl1pPr>
              <a:defRPr sz="1650" b="0" i="0">
                <a:solidFill>
                  <a:srgbClr val="211B1E"/>
                </a:solidFill>
              </a:defRPr>
            </a:lvl1pPr>
            <a:lvl2pPr>
              <a:defRPr sz="1650" b="0" i="0">
                <a:solidFill>
                  <a:srgbClr val="211B1E"/>
                </a:solidFill>
              </a:defRPr>
            </a:lvl2pPr>
            <a:lvl3pPr>
              <a:defRPr sz="1650" b="0" i="0">
                <a:solidFill>
                  <a:srgbClr val="211B1E"/>
                </a:solidFill>
              </a:defRPr>
            </a:lvl3pPr>
            <a:lvl4pPr>
              <a:defRPr sz="1650" b="0" i="0">
                <a:solidFill>
                  <a:srgbClr val="211B1E"/>
                </a:solidFill>
              </a:defRPr>
            </a:lvl4pPr>
            <a:lvl5pPr>
              <a:defRPr sz="1650" b="0" i="0">
                <a:solidFill>
                  <a:srgbClr val="211B1E"/>
                </a:solidFill>
              </a:defRPr>
            </a:lvl5pPr>
            <a:lvl6pPr>
              <a:defRPr sz="1650" b="0" i="0">
                <a:solidFill>
                  <a:srgbClr val="211B1E"/>
                </a:solidFill>
              </a:defRPr>
            </a:lvl6pPr>
            <a:lvl7pPr>
              <a:defRPr sz="1650" b="0" i="0">
                <a:solidFill>
                  <a:srgbClr val="211B1E"/>
                </a:solidFill>
              </a:defRPr>
            </a:lvl7pPr>
            <a:lvl8pPr>
              <a:defRPr sz="1650" b="0" i="0">
                <a:solidFill>
                  <a:srgbClr val="211B1E"/>
                </a:solidFill>
              </a:defRPr>
            </a:lvl8pPr>
            <a:lvl9pPr>
              <a:defRPr sz="1650" b="0" i="0">
                <a:solidFill>
                  <a:srgbClr val="211B1E"/>
                </a:solidFill>
              </a:defRPr>
            </a:lvl9pPr>
          </a:lstStyle>
          <a:p xmlns:a="http://schemas.openxmlformats.org/drawingml/2006/main">
            <a:pPr>
              <a:defRPr sz="1650" b="0" i="0">
                <a:solidFill>
                  <a:srgbClr val="211B1E"/>
                </a:solidFill>
              </a:defRPr>
            </a:pPr>
            <a:r>
              <a:rPr sz="1650" b="0" i="0">
                <a:solidFill>
                  <a:srgbClr val="211B1E"/>
                </a:solidFill>
              </a:rPr>
              <a:t>The founder reports overwhelmingly positive informal feedback from initial tastings, including local vendors in Gulu.</a:t>
            </a:r>
          </a:p>
        </p:txBody>
      </p:sp>
      <p:sp>
        <p:nvSpPr>
          <p:cNvPr id="11" name="">
            <a:extLst xmlns:a="http://schemas.openxmlformats.org/drawingml/2006/main">
              <a:ext uri="{FF2B5EF4-FFF2-40B4-BE49-F238E27FC236}">
                <a16:creationId xmlns:a16="http://schemas.microsoft.com/office/drawing/2014/main" id="{4E96D002-A9B0-4DA3-8D71-95100E2EDA6F}"/>
              </a:ext>
            </a:extLst>
          </p:cNvPr>
          <p:cNvSpPr>
            <a:spLocks xmlns:a="http://schemas.openxmlformats.org/drawingml/2006/main" noGrp="1"/>
          </p:cNvSpPr>
          <p:nvPr/>
        </p:nvSpPr>
        <p:spPr>
          <a:xfrm xmlns:a="http://schemas.openxmlformats.org/drawingml/2006/main">
            <a:off x="6096000" y="1809750"/>
            <a:ext cx="19050" cy="37147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B7A04D1-74BF-4D59-B8E2-9D8FA7BCEEA2}"/>
              </a:ext>
            </a:extLst>
          </p:cNvPr>
          <p:cNvSpPr>
            <a:spLocks xmlns:a="http://schemas.openxmlformats.org/drawingml/2006/main" noGrp="1"/>
          </p:cNvSpPr>
          <p:nvPr/>
        </p:nvSpPr>
        <p:spPr>
          <a:xfrm xmlns:a="http://schemas.openxmlformats.org/drawingml/2006/main">
            <a:off x="6572250" y="1809750"/>
            <a:ext cx="4476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1" i="0">
                <a:solidFill>
                  <a:srgbClr val="321426"/>
                </a:solidFill>
              </a:defRPr>
            </a:defPPr>
            <a:lvl1pPr>
              <a:defRPr sz="2100" b="1" i="0">
                <a:solidFill>
                  <a:srgbClr val="321426"/>
                </a:solidFill>
              </a:defRPr>
            </a:lvl1pPr>
            <a:lvl2pPr>
              <a:defRPr sz="2100" b="1" i="0">
                <a:solidFill>
                  <a:srgbClr val="321426"/>
                </a:solidFill>
              </a:defRPr>
            </a:lvl2pPr>
            <a:lvl3pPr>
              <a:defRPr sz="2100" b="1" i="0">
                <a:solidFill>
                  <a:srgbClr val="321426"/>
                </a:solidFill>
              </a:defRPr>
            </a:lvl3pPr>
            <a:lvl4pPr>
              <a:defRPr sz="2100" b="1" i="0">
                <a:solidFill>
                  <a:srgbClr val="321426"/>
                </a:solidFill>
              </a:defRPr>
            </a:lvl4pPr>
            <a:lvl5pPr>
              <a:defRPr sz="2100" b="1" i="0">
                <a:solidFill>
                  <a:srgbClr val="321426"/>
                </a:solidFill>
              </a:defRPr>
            </a:lvl5pPr>
            <a:lvl6pPr>
              <a:defRPr sz="2100" b="1" i="0">
                <a:solidFill>
                  <a:srgbClr val="321426"/>
                </a:solidFill>
              </a:defRPr>
            </a:lvl6pPr>
            <a:lvl7pPr>
              <a:defRPr sz="2100" b="1" i="0">
                <a:solidFill>
                  <a:srgbClr val="321426"/>
                </a:solidFill>
              </a:defRPr>
            </a:lvl7pPr>
            <a:lvl8pPr>
              <a:defRPr sz="2100" b="1" i="0">
                <a:solidFill>
                  <a:srgbClr val="321426"/>
                </a:solidFill>
              </a:defRPr>
            </a:lvl8pPr>
            <a:lvl9pPr>
              <a:defRPr sz="2100" b="1" i="0">
                <a:solidFill>
                  <a:srgbClr val="321426"/>
                </a:solidFill>
              </a:defRPr>
            </a:lvl9pPr>
          </a:lstStyle>
          <a:p xmlns:a="http://schemas.openxmlformats.org/drawingml/2006/main">
            <a:pPr>
              <a:defRPr sz="2100" b="1" i="0">
                <a:solidFill>
                  <a:srgbClr val="321426"/>
                </a:solidFill>
              </a:defRPr>
            </a:pPr>
            <a:r>
              <a:rPr sz="2100" b="1" i="0">
                <a:solidFill>
                  <a:srgbClr val="321426"/>
                </a:solidFill>
              </a:rPr>
              <a:t>Founder-reported affordability</a:t>
            </a:r>
          </a:p>
        </p:txBody>
      </p:sp>
      <p:sp>
        <p:nvSpPr>
          <p:cNvPr id="13" name="">
            <a:extLst xmlns:a="http://schemas.openxmlformats.org/drawingml/2006/main">
              <a:ext uri="{FF2B5EF4-FFF2-40B4-BE49-F238E27FC236}">
                <a16:creationId xmlns:a16="http://schemas.microsoft.com/office/drawing/2014/main" id="{7AD9D100-2BAD-4629-B9F3-CBE6F631A780}"/>
              </a:ext>
            </a:extLst>
          </p:cNvPr>
          <p:cNvSpPr>
            <a:spLocks xmlns:a="http://schemas.openxmlformats.org/drawingml/2006/main" noGrp="1"/>
          </p:cNvSpPr>
          <p:nvPr/>
        </p:nvSpPr>
        <p:spPr>
          <a:xfrm xmlns:a="http://schemas.openxmlformats.org/drawingml/2006/main">
            <a:off x="6572250" y="2381250"/>
            <a:ext cx="4572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i="0">
                <a:solidFill>
                  <a:srgbClr val="211B1E"/>
                </a:solidFill>
              </a:defRPr>
            </a:defPPr>
            <a:lvl1pPr>
              <a:defRPr sz="1650" b="0" i="0">
                <a:solidFill>
                  <a:srgbClr val="211B1E"/>
                </a:solidFill>
              </a:defRPr>
            </a:lvl1pPr>
            <a:lvl2pPr>
              <a:defRPr sz="1650" b="0" i="0">
                <a:solidFill>
                  <a:srgbClr val="211B1E"/>
                </a:solidFill>
              </a:defRPr>
            </a:lvl2pPr>
            <a:lvl3pPr>
              <a:defRPr sz="1650" b="0" i="0">
                <a:solidFill>
                  <a:srgbClr val="211B1E"/>
                </a:solidFill>
              </a:defRPr>
            </a:lvl3pPr>
            <a:lvl4pPr>
              <a:defRPr sz="1650" b="0" i="0">
                <a:solidFill>
                  <a:srgbClr val="211B1E"/>
                </a:solidFill>
              </a:defRPr>
            </a:lvl4pPr>
            <a:lvl5pPr>
              <a:defRPr sz="1650" b="0" i="0">
                <a:solidFill>
                  <a:srgbClr val="211B1E"/>
                </a:solidFill>
              </a:defRPr>
            </a:lvl5pPr>
            <a:lvl6pPr>
              <a:defRPr sz="1650" b="0" i="0">
                <a:solidFill>
                  <a:srgbClr val="211B1E"/>
                </a:solidFill>
              </a:defRPr>
            </a:lvl6pPr>
            <a:lvl7pPr>
              <a:defRPr sz="1650" b="0" i="0">
                <a:solidFill>
                  <a:srgbClr val="211B1E"/>
                </a:solidFill>
              </a:defRPr>
            </a:lvl7pPr>
            <a:lvl8pPr>
              <a:defRPr sz="1650" b="0" i="0">
                <a:solidFill>
                  <a:srgbClr val="211B1E"/>
                </a:solidFill>
              </a:defRPr>
            </a:lvl8pPr>
            <a:lvl9pPr>
              <a:defRPr sz="1650" b="0" i="0">
                <a:solidFill>
                  <a:srgbClr val="211B1E"/>
                </a:solidFill>
              </a:defRPr>
            </a:lvl9pPr>
          </a:lstStyle>
          <a:p xmlns:a="http://schemas.openxmlformats.org/drawingml/2006/main">
            <a:pPr>
              <a:defRPr sz="1650" b="0" i="0">
                <a:solidFill>
                  <a:srgbClr val="211B1E"/>
                </a:solidFill>
              </a:defRPr>
            </a:pPr>
            <a:r>
              <a:rPr sz="1650" b="0" i="0">
                <a:solidFill>
                  <a:srgbClr val="211B1E"/>
                </a:solidFill>
              </a:rPr>
              <a:t>The founder reports ZAVA is priced below competing drinks in the target market and that the price helped vendors sell it.</a:t>
            </a:r>
          </a:p>
        </p:txBody>
      </p:sp>
      <p:sp>
        <p:nvSpPr>
          <p:cNvPr id="14" name="">
            <a:extLst xmlns:a="http://schemas.openxmlformats.org/drawingml/2006/main">
              <a:ext uri="{FF2B5EF4-FFF2-40B4-BE49-F238E27FC236}">
                <a16:creationId xmlns:a16="http://schemas.microsoft.com/office/drawing/2014/main" id="{506ED03A-549C-4EFC-840C-4FFFE62F796E}"/>
              </a:ext>
            </a:extLst>
          </p:cNvPr>
          <p:cNvSpPr>
            <a:spLocks xmlns:a="http://schemas.openxmlformats.org/drawingml/2006/main" noGrp="1"/>
          </p:cNvSpPr>
          <p:nvPr/>
        </p:nvSpPr>
        <p:spPr>
          <a:xfrm xmlns:a="http://schemas.openxmlformats.org/drawingml/2006/main">
            <a:off x="6572250" y="37147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NEXT EVIDENCE TO COLLECT</a:t>
            </a:r>
          </a:p>
        </p:txBody>
      </p:sp>
      <p:sp>
        <p:nvSpPr>
          <p:cNvPr id="15" name="">
            <a:extLst xmlns:a="http://schemas.openxmlformats.org/drawingml/2006/main">
              <a:ext uri="{FF2B5EF4-FFF2-40B4-BE49-F238E27FC236}">
                <a16:creationId xmlns:a16="http://schemas.microsoft.com/office/drawing/2014/main" id="{22C3E1B0-EA8A-4F8C-B8C7-B90470BA68EB}"/>
              </a:ext>
            </a:extLst>
          </p:cNvPr>
          <p:cNvSpPr>
            <a:spLocks xmlns:a="http://schemas.openxmlformats.org/drawingml/2006/main" noGrp="1"/>
          </p:cNvSpPr>
          <p:nvPr/>
        </p:nvSpPr>
        <p:spPr>
          <a:xfrm xmlns:a="http://schemas.openxmlformats.org/drawingml/2006/main">
            <a:off x="6572250" y="4095750"/>
            <a:ext cx="428625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00" b="0" i="0">
                <a:solidFill>
                  <a:srgbClr val="211B1E"/>
                </a:solidFill>
              </a:defRPr>
            </a:defPPr>
            <a:lvl1pPr>
              <a:defRPr sz="1500" b="0" i="0">
                <a:solidFill>
                  <a:srgbClr val="211B1E"/>
                </a:solidFill>
              </a:defRPr>
            </a:lvl1pPr>
            <a:lvl2pPr>
              <a:defRPr sz="1500" b="0" i="0">
                <a:solidFill>
                  <a:srgbClr val="211B1E"/>
                </a:solidFill>
              </a:defRPr>
            </a:lvl2pPr>
            <a:lvl3pPr>
              <a:defRPr sz="1500" b="0" i="0">
                <a:solidFill>
                  <a:srgbClr val="211B1E"/>
                </a:solidFill>
              </a:defRPr>
            </a:lvl3pPr>
            <a:lvl4pPr>
              <a:defRPr sz="1500" b="0" i="0">
                <a:solidFill>
                  <a:srgbClr val="211B1E"/>
                </a:solidFill>
              </a:defRPr>
            </a:lvl4pPr>
            <a:lvl5pPr>
              <a:defRPr sz="1500" b="0" i="0">
                <a:solidFill>
                  <a:srgbClr val="211B1E"/>
                </a:solidFill>
              </a:defRPr>
            </a:lvl5pPr>
            <a:lvl6pPr>
              <a:defRPr sz="1500" b="0" i="0">
                <a:solidFill>
                  <a:srgbClr val="211B1E"/>
                </a:solidFill>
              </a:defRPr>
            </a:lvl6pPr>
            <a:lvl7pPr>
              <a:defRPr sz="1500" b="0" i="0">
                <a:solidFill>
                  <a:srgbClr val="211B1E"/>
                </a:solidFill>
              </a:defRPr>
            </a:lvl7pPr>
            <a:lvl8pPr>
              <a:defRPr sz="1500" b="0" i="0">
                <a:solidFill>
                  <a:srgbClr val="211B1E"/>
                </a:solidFill>
              </a:defRPr>
            </a:lvl8pPr>
            <a:lvl9pPr>
              <a:defRPr sz="1500" b="0" i="0">
                <a:solidFill>
                  <a:srgbClr val="211B1E"/>
                </a:solidFill>
              </a:defRPr>
            </a:lvl9pPr>
          </a:lstStyle>
          <a:p xmlns:a="http://schemas.openxmlformats.org/drawingml/2006/main">
            <a:pPr>
              <a:defRPr sz="1500" b="0" i="0">
                <a:solidFill>
                  <a:srgbClr val="211B1E"/>
                </a:solidFill>
              </a:defRPr>
            </a:pPr>
            <a:r>
              <a:rPr sz="1500" b="0" i="0">
                <a:solidFill>
                  <a:srgbClr val="211B1E"/>
                </a:solidFill>
              </a:rPr>
              <a:t>Taster count and method</a:t>
            </a:r>
          </a:p>
          <a:p xmlns:a="http://schemas.openxmlformats.org/drawingml/2006/main">
            <a:pPr>
              <a:defRPr sz="1500" b="0" i="0">
                <a:solidFill>
                  <a:srgbClr val="211B1E"/>
                </a:solidFill>
              </a:defRPr>
            </a:pPr>
            <a:r>
              <a:rPr sz="1500" b="0" i="0">
                <a:solidFill>
                  <a:srgbClr val="211B1E"/>
                </a:solidFill>
              </a:rPr>
              <a:t>Comparable pack prices</a:t>
            </a:r>
          </a:p>
          <a:p xmlns:a="http://schemas.openxmlformats.org/drawingml/2006/main">
            <a:pPr>
              <a:defRPr sz="1500" b="0" i="0">
                <a:solidFill>
                  <a:srgbClr val="211B1E"/>
                </a:solidFill>
              </a:defRPr>
            </a:pPr>
            <a:r>
              <a:rPr sz="1500" b="0" i="0">
                <a:solidFill>
                  <a:srgbClr val="211B1E"/>
                </a:solidFill>
              </a:rPr>
              <a:t>Units sold and repeat orders</a:t>
            </a:r>
          </a:p>
        </p:txBody>
      </p:sp>
      <p:sp>
        <p:nvSpPr>
          <p:cNvPr id="16" name="">
            <a:extLst xmlns:a="http://schemas.openxmlformats.org/drawingml/2006/main">
              <a:ext uri="{FF2B5EF4-FFF2-40B4-BE49-F238E27FC236}">
                <a16:creationId xmlns:a16="http://schemas.microsoft.com/office/drawing/2014/main" id="{0527EAF9-1661-462D-95A9-C195ED4A6017}"/>
              </a:ext>
            </a:extLst>
          </p:cNvPr>
          <p:cNvSpPr>
            <a:spLocks xmlns:a="http://schemas.openxmlformats.org/drawingml/2006/main" noGrp="1"/>
          </p:cNvSpPr>
          <p:nvPr/>
        </p:nvSpPr>
        <p:spPr>
          <a:xfrm xmlns:a="http://schemas.openxmlformats.org/drawingml/2006/main">
            <a:off x="685800" y="5505450"/>
            <a:ext cx="10382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0" i="1">
                <a:solidFill>
                  <a:srgbClr val="756A70"/>
                </a:solidFill>
              </a:defRPr>
            </a:defPPr>
            <a:lvl1pPr>
              <a:defRPr sz="1275" b="0" i="1">
                <a:solidFill>
                  <a:srgbClr val="756A70"/>
                </a:solidFill>
              </a:defRPr>
            </a:lvl1pPr>
            <a:lvl2pPr>
              <a:defRPr sz="1275" b="0" i="1">
                <a:solidFill>
                  <a:srgbClr val="756A70"/>
                </a:solidFill>
              </a:defRPr>
            </a:lvl2pPr>
            <a:lvl3pPr>
              <a:defRPr sz="1275" b="0" i="1">
                <a:solidFill>
                  <a:srgbClr val="756A70"/>
                </a:solidFill>
              </a:defRPr>
            </a:lvl3pPr>
            <a:lvl4pPr>
              <a:defRPr sz="1275" b="0" i="1">
                <a:solidFill>
                  <a:srgbClr val="756A70"/>
                </a:solidFill>
              </a:defRPr>
            </a:lvl4pPr>
            <a:lvl5pPr>
              <a:defRPr sz="1275" b="0" i="1">
                <a:solidFill>
                  <a:srgbClr val="756A70"/>
                </a:solidFill>
              </a:defRPr>
            </a:lvl5pPr>
            <a:lvl6pPr>
              <a:defRPr sz="1275" b="0" i="1">
                <a:solidFill>
                  <a:srgbClr val="756A70"/>
                </a:solidFill>
              </a:defRPr>
            </a:lvl6pPr>
            <a:lvl7pPr>
              <a:defRPr sz="1275" b="0" i="1">
                <a:solidFill>
                  <a:srgbClr val="756A70"/>
                </a:solidFill>
              </a:defRPr>
            </a:lvl7pPr>
            <a:lvl8pPr>
              <a:defRPr sz="1275" b="0" i="1">
                <a:solidFill>
                  <a:srgbClr val="756A70"/>
                </a:solidFill>
              </a:defRPr>
            </a:lvl8pPr>
            <a:lvl9pPr>
              <a:defRPr sz="1275" b="0" i="1">
                <a:solidFill>
                  <a:srgbClr val="756A70"/>
                </a:solidFill>
              </a:defRPr>
            </a:lvl9pPr>
          </a:lstStyle>
          <a:p xmlns:a="http://schemas.openxmlformats.org/drawingml/2006/main">
            <a:pPr>
              <a:defRPr sz="1275" b="0" i="1">
                <a:solidFill>
                  <a:srgbClr val="756A70"/>
                </a:solidFill>
              </a:defRPr>
            </a:pPr>
            <a:r>
              <a:rPr sz="1275" b="0" i="1">
                <a:solidFill>
                  <a:srgbClr val="756A70"/>
                </a:solidFill>
              </a:rPr>
              <a:t>Early qualitative feedback; not yet representative consumer research or verified sales traction.</a:t>
            </a:r>
          </a:p>
        </p:txBody>
      </p:sp>
    </p:spTree>
    <p:extLst>
      <p:ext uri="{BB962C8B-B14F-4D97-AF65-F5344CB8AC3E}">
        <p14:creationId xmlns:p14="http://schemas.microsoft.com/office/powerpoint/2010/main" val="973862925"/>
      </p:ext>
    </p:extLst>
  </p:cSld>
</p:sld>
</file>

<file path=ppt/slides/slide4.xml><?xml version="1.0" encoding="utf-8"?>
<p:sld xmlns:p="http://schemas.openxmlformats.org/presentationml/2006/main">
  <p:cSld>
    <p:bg>
      <p:bgPr>
        <a:solidFill xmlns:a="http://schemas.openxmlformats.org/drawingml/2006/main">
          <a:srgbClr val="FBF7F1"/>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AB5EC49-C63B-4E8A-85E6-55F36C77499F}"/>
              </a:ext>
            </a:extLst>
          </p:cNvPr>
          <p:cNvSpPr>
            <a:spLocks xmlns:a="http://schemas.openxmlformats.org/drawingml/2006/main" noGrp="1"/>
          </p:cNvSpPr>
          <p:nvPr/>
        </p:nvSpPr>
        <p:spPr>
          <a:xfrm xmlns:a="http://schemas.openxmlformats.org/drawingml/2006/main">
            <a:off x="0" y="0"/>
            <a:ext cx="142875" cy="6858000"/>
          </a:xfrm>
          <a:prstGeom xmlns:a="http://schemas.openxmlformats.org/drawingml/2006/main" prst="rect">
            <a:avLst/>
          </a:prstGeom>
          <a:solidFill xmlns:a="http://schemas.openxmlformats.org/drawingml/2006/main">
            <a:srgbClr val="A32F59"/>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1C7E08D-2F82-4038-B1B9-DB9A39350F7D}"/>
              </a:ext>
            </a:extLst>
          </p:cNvPr>
          <p:cNvSpPr>
            <a:spLocks xmlns:a="http://schemas.openxmlformats.org/drawingml/2006/main" noGrp="1"/>
          </p:cNvSpPr>
          <p:nvPr/>
        </p:nvSpPr>
        <p:spPr>
          <a:xfrm xmlns:a="http://schemas.openxmlformats.org/drawingml/2006/main">
            <a:off x="685800" y="400050"/>
            <a:ext cx="7429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03  |  TEAM AND BASE</a:t>
            </a:r>
          </a:p>
        </p:txBody>
      </p:sp>
      <p:sp>
        <p:nvSpPr>
          <p:cNvPr id="3" name="">
            <a:extLst xmlns:a="http://schemas.openxmlformats.org/drawingml/2006/main">
              <a:ext uri="{FF2B5EF4-FFF2-40B4-BE49-F238E27FC236}">
                <a16:creationId xmlns:a16="http://schemas.microsoft.com/office/drawing/2014/main" id="{F86D994F-F616-47B6-AD17-2E5913C06052}"/>
              </a:ext>
            </a:extLst>
          </p:cNvPr>
          <p:cNvSpPr>
            <a:spLocks xmlns:a="http://schemas.openxmlformats.org/drawingml/2006/main" noGrp="1"/>
          </p:cNvSpPr>
          <p:nvPr/>
        </p:nvSpPr>
        <p:spPr>
          <a:xfrm xmlns:a="http://schemas.openxmlformats.org/drawingml/2006/main">
            <a:off x="685800" y="742950"/>
            <a:ext cx="10668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850" b="1" i="0">
                <a:solidFill>
                  <a:srgbClr val="321426"/>
                </a:solidFill>
              </a:defRPr>
            </a:defPPr>
            <a:lvl1pPr>
              <a:defRPr sz="2850" b="1" i="0">
                <a:solidFill>
                  <a:srgbClr val="321426"/>
                </a:solidFill>
              </a:defRPr>
            </a:lvl1pPr>
            <a:lvl2pPr>
              <a:defRPr sz="2850" b="1" i="0">
                <a:solidFill>
                  <a:srgbClr val="321426"/>
                </a:solidFill>
              </a:defRPr>
            </a:lvl2pPr>
            <a:lvl3pPr>
              <a:defRPr sz="2850" b="1" i="0">
                <a:solidFill>
                  <a:srgbClr val="321426"/>
                </a:solidFill>
              </a:defRPr>
            </a:lvl3pPr>
            <a:lvl4pPr>
              <a:defRPr sz="2850" b="1" i="0">
                <a:solidFill>
                  <a:srgbClr val="321426"/>
                </a:solidFill>
              </a:defRPr>
            </a:lvl4pPr>
            <a:lvl5pPr>
              <a:defRPr sz="2850" b="1" i="0">
                <a:solidFill>
                  <a:srgbClr val="321426"/>
                </a:solidFill>
              </a:defRPr>
            </a:lvl5pPr>
            <a:lvl6pPr>
              <a:defRPr sz="2850" b="1" i="0">
                <a:solidFill>
                  <a:srgbClr val="321426"/>
                </a:solidFill>
              </a:defRPr>
            </a:lvl6pPr>
            <a:lvl7pPr>
              <a:defRPr sz="2850" b="1" i="0">
                <a:solidFill>
                  <a:srgbClr val="321426"/>
                </a:solidFill>
              </a:defRPr>
            </a:lvl7pPr>
            <a:lvl8pPr>
              <a:defRPr sz="2850" b="1" i="0">
                <a:solidFill>
                  <a:srgbClr val="321426"/>
                </a:solidFill>
              </a:defRPr>
            </a:lvl8pPr>
            <a:lvl9pPr>
              <a:defRPr sz="2850" b="1" i="0">
                <a:solidFill>
                  <a:srgbClr val="321426"/>
                </a:solidFill>
              </a:defRPr>
            </a:lvl9pPr>
          </a:lstStyle>
          <a:p xmlns:a="http://schemas.openxmlformats.org/drawingml/2006/main">
            <a:pPr>
              <a:defRPr sz="2850" b="1" i="0">
                <a:solidFill>
                  <a:srgbClr val="321426"/>
                </a:solidFill>
              </a:defRPr>
            </a:pPr>
            <a:r>
              <a:rPr sz="2850" b="1" i="0">
                <a:solidFill>
                  <a:srgbClr val="321426"/>
                </a:solidFill>
              </a:rPr>
              <a:t>Founder and starting assets</a:t>
            </a:r>
          </a:p>
        </p:txBody>
      </p:sp>
      <p:sp>
        <p:nvSpPr>
          <p:cNvPr id="4" name="">
            <a:extLst xmlns:a="http://schemas.openxmlformats.org/drawingml/2006/main">
              <a:ext uri="{FF2B5EF4-FFF2-40B4-BE49-F238E27FC236}">
                <a16:creationId xmlns:a16="http://schemas.microsoft.com/office/drawing/2014/main" id="{D62A0B71-19C9-4F1A-879E-284F2F64E316}"/>
              </a:ext>
            </a:extLst>
          </p:cNvPr>
          <p:cNvSpPr>
            <a:spLocks xmlns:a="http://schemas.openxmlformats.org/drawingml/2006/main" noGrp="1"/>
          </p:cNvSpPr>
          <p:nvPr/>
        </p:nvSpPr>
        <p:spPr>
          <a:xfrm xmlns:a="http://schemas.openxmlformats.org/drawingml/2006/main">
            <a:off x="685800" y="1438275"/>
            <a:ext cx="108204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F2266920-3BC0-4D8F-941F-98E81E04FB0D}"/>
              </a:ext>
            </a:extLst>
          </p:cNvPr>
          <p:cNvSpPr>
            <a:spLocks xmlns:a="http://schemas.openxmlformats.org/drawingml/2006/main" noGrp="1"/>
          </p:cNvSpPr>
          <p:nvPr/>
        </p:nvSpPr>
        <p:spPr>
          <a:xfrm xmlns:a="http://schemas.openxmlformats.org/drawingml/2006/main">
            <a:off x="685800" y="6334125"/>
            <a:ext cx="10820400" cy="9525"/>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791DEBA-865B-4444-9CA2-29F8B5FCEB8D}"/>
              </a:ext>
            </a:extLst>
          </p:cNvPr>
          <p:cNvSpPr>
            <a:spLocks xmlns:a="http://schemas.openxmlformats.org/drawingml/2006/main" noGrp="1"/>
          </p:cNvSpPr>
          <p:nvPr/>
        </p:nvSpPr>
        <p:spPr>
          <a:xfrm xmlns:a="http://schemas.openxmlformats.org/drawingml/2006/main">
            <a:off x="685800" y="6457950"/>
            <a:ext cx="7429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1" i="0">
                <a:solidFill>
                  <a:srgbClr val="756A70"/>
                </a:solidFill>
              </a:defRPr>
            </a:defPPr>
            <a:lvl1pPr>
              <a:defRPr sz="975" b="1" i="0">
                <a:solidFill>
                  <a:srgbClr val="756A70"/>
                </a:solidFill>
              </a:defRPr>
            </a:lvl1pPr>
            <a:lvl2pPr>
              <a:defRPr sz="975" b="1" i="0">
                <a:solidFill>
                  <a:srgbClr val="756A70"/>
                </a:solidFill>
              </a:defRPr>
            </a:lvl2pPr>
            <a:lvl3pPr>
              <a:defRPr sz="975" b="1" i="0">
                <a:solidFill>
                  <a:srgbClr val="756A70"/>
                </a:solidFill>
              </a:defRPr>
            </a:lvl3pPr>
            <a:lvl4pPr>
              <a:defRPr sz="975" b="1" i="0">
                <a:solidFill>
                  <a:srgbClr val="756A70"/>
                </a:solidFill>
              </a:defRPr>
            </a:lvl4pPr>
            <a:lvl5pPr>
              <a:defRPr sz="975" b="1" i="0">
                <a:solidFill>
                  <a:srgbClr val="756A70"/>
                </a:solidFill>
              </a:defRPr>
            </a:lvl5pPr>
            <a:lvl6pPr>
              <a:defRPr sz="975" b="1" i="0">
                <a:solidFill>
                  <a:srgbClr val="756A70"/>
                </a:solidFill>
              </a:defRPr>
            </a:lvl6pPr>
            <a:lvl7pPr>
              <a:defRPr sz="975" b="1" i="0">
                <a:solidFill>
                  <a:srgbClr val="756A70"/>
                </a:solidFill>
              </a:defRPr>
            </a:lvl7pPr>
            <a:lvl8pPr>
              <a:defRPr sz="975" b="1" i="0">
                <a:solidFill>
                  <a:srgbClr val="756A70"/>
                </a:solidFill>
              </a:defRPr>
            </a:lvl8pPr>
            <a:lvl9pPr>
              <a:defRPr sz="975" b="1" i="0">
                <a:solidFill>
                  <a:srgbClr val="756A70"/>
                </a:solidFill>
              </a:defRPr>
            </a:lvl9pPr>
          </a:lstStyle>
          <a:p xmlns:a="http://schemas.openxmlformats.org/drawingml/2006/main">
            <a:pPr>
              <a:defRPr sz="975" b="1" i="0">
                <a:solidFill>
                  <a:srgbClr val="756A70"/>
                </a:solidFill>
              </a:defRPr>
            </a:pPr>
            <a:r>
              <a:rPr sz="975" b="1" i="0">
                <a:solidFill>
                  <a:srgbClr val="756A70"/>
                </a:solidFill>
              </a:rPr>
              <a:t>ZAVA BEVERAGES  |  INVESTOR DISCUSSION DRAFT</a:t>
            </a:r>
          </a:p>
        </p:txBody>
      </p:sp>
      <p:sp>
        <p:nvSpPr>
          <p:cNvPr id="7" name="">
            <a:extLst xmlns:a="http://schemas.openxmlformats.org/drawingml/2006/main">
              <a:ext uri="{FF2B5EF4-FFF2-40B4-BE49-F238E27FC236}">
                <a16:creationId xmlns:a16="http://schemas.microsoft.com/office/drawing/2014/main" id="{312F3EBC-42F2-46A2-843F-5E93FF66F3D5}"/>
              </a:ext>
            </a:extLst>
          </p:cNvPr>
          <p:cNvSpPr>
            <a:spLocks xmlns:a="http://schemas.openxmlformats.org/drawingml/2006/main" noGrp="1"/>
          </p:cNvSpPr>
          <p:nvPr/>
        </p:nvSpPr>
        <p:spPr>
          <a:xfrm xmlns:a="http://schemas.openxmlformats.org/drawingml/2006/main">
            <a:off x="10934700" y="6448425"/>
            <a:ext cx="57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04</a:t>
            </a:r>
          </a:p>
        </p:txBody>
      </p:sp>
      <p:sp>
        <p:nvSpPr>
          <p:cNvPr id="8" name="">
            <a:extLst xmlns:a="http://schemas.openxmlformats.org/drawingml/2006/main">
              <a:ext uri="{FF2B5EF4-FFF2-40B4-BE49-F238E27FC236}">
                <a16:creationId xmlns:a16="http://schemas.microsoft.com/office/drawing/2014/main" id="{E94C38F4-79FC-4B0F-88CC-CE1E26C91250}"/>
              </a:ext>
            </a:extLst>
          </p:cNvPr>
          <p:cNvSpPr>
            <a:spLocks xmlns:a="http://schemas.openxmlformats.org/drawingml/2006/main" noGrp="1"/>
          </p:cNvSpPr>
          <p:nvPr/>
        </p:nvSpPr>
        <p:spPr>
          <a:xfrm xmlns:a="http://schemas.openxmlformats.org/drawingml/2006/main">
            <a:off x="685800" y="1781175"/>
            <a:ext cx="247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00" b="1" i="0">
                <a:solidFill>
                  <a:srgbClr val="A32F59"/>
                </a:solidFill>
              </a:defRPr>
            </a:defPPr>
            <a:lvl1pPr>
              <a:defRPr sz="1800" b="1" i="0">
                <a:solidFill>
                  <a:srgbClr val="A32F59"/>
                </a:solidFill>
              </a:defRPr>
            </a:lvl1pPr>
            <a:lvl2pPr>
              <a:defRPr sz="1800" b="1" i="0">
                <a:solidFill>
                  <a:srgbClr val="A32F59"/>
                </a:solidFill>
              </a:defRPr>
            </a:lvl2pPr>
            <a:lvl3pPr>
              <a:defRPr sz="1800" b="1" i="0">
                <a:solidFill>
                  <a:srgbClr val="A32F59"/>
                </a:solidFill>
              </a:defRPr>
            </a:lvl3pPr>
            <a:lvl4pPr>
              <a:defRPr sz="1800" b="1" i="0">
                <a:solidFill>
                  <a:srgbClr val="A32F59"/>
                </a:solidFill>
              </a:defRPr>
            </a:lvl4pPr>
            <a:lvl5pPr>
              <a:defRPr sz="1800" b="1" i="0">
                <a:solidFill>
                  <a:srgbClr val="A32F59"/>
                </a:solidFill>
              </a:defRPr>
            </a:lvl5pPr>
            <a:lvl6pPr>
              <a:defRPr sz="1800" b="1" i="0">
                <a:solidFill>
                  <a:srgbClr val="A32F59"/>
                </a:solidFill>
              </a:defRPr>
            </a:lvl6pPr>
            <a:lvl7pPr>
              <a:defRPr sz="1800" b="1" i="0">
                <a:solidFill>
                  <a:srgbClr val="A32F59"/>
                </a:solidFill>
              </a:defRPr>
            </a:lvl7pPr>
            <a:lvl8pPr>
              <a:defRPr sz="1800" b="1" i="0">
                <a:solidFill>
                  <a:srgbClr val="A32F59"/>
                </a:solidFill>
              </a:defRPr>
            </a:lvl8pPr>
            <a:lvl9pPr>
              <a:defRPr sz="1800" b="1" i="0">
                <a:solidFill>
                  <a:srgbClr val="A32F59"/>
                </a:solidFill>
              </a:defRPr>
            </a:lvl9pPr>
          </a:lstStyle>
          <a:p xmlns:a="http://schemas.openxmlformats.org/drawingml/2006/main">
            <a:pPr>
              <a:defRPr sz="1800" b="1" i="0">
                <a:solidFill>
                  <a:srgbClr val="A32F59"/>
                </a:solidFill>
              </a:defRPr>
            </a:pPr>
            <a:r>
              <a:rPr sz="1800" b="1" i="0">
                <a:solidFill>
                  <a:srgbClr val="A32F59"/>
                </a:solidFill>
              </a:rPr>
              <a:t>Founder</a:t>
            </a:r>
          </a:p>
        </p:txBody>
      </p:sp>
      <p:sp>
        <p:nvSpPr>
          <p:cNvPr id="9" name="">
            <a:extLst xmlns:a="http://schemas.openxmlformats.org/drawingml/2006/main">
              <a:ext uri="{FF2B5EF4-FFF2-40B4-BE49-F238E27FC236}">
                <a16:creationId xmlns:a16="http://schemas.microsoft.com/office/drawing/2014/main" id="{45598E15-45F0-4690-B3FF-93056387E0A7}"/>
              </a:ext>
            </a:extLst>
          </p:cNvPr>
          <p:cNvSpPr>
            <a:spLocks xmlns:a="http://schemas.openxmlformats.org/drawingml/2006/main" noGrp="1"/>
          </p:cNvSpPr>
          <p:nvPr/>
        </p:nvSpPr>
        <p:spPr>
          <a:xfrm xmlns:a="http://schemas.openxmlformats.org/drawingml/2006/main">
            <a:off x="685800" y="2209800"/>
            <a:ext cx="4762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1" i="0">
                <a:solidFill>
                  <a:srgbClr val="321426"/>
                </a:solidFill>
              </a:defRPr>
            </a:defPPr>
            <a:lvl1pPr>
              <a:defRPr sz="2250" b="1" i="0">
                <a:solidFill>
                  <a:srgbClr val="321426"/>
                </a:solidFill>
              </a:defRPr>
            </a:lvl1pPr>
            <a:lvl2pPr>
              <a:defRPr sz="2250" b="1" i="0">
                <a:solidFill>
                  <a:srgbClr val="321426"/>
                </a:solidFill>
              </a:defRPr>
            </a:lvl2pPr>
            <a:lvl3pPr>
              <a:defRPr sz="2250" b="1" i="0">
                <a:solidFill>
                  <a:srgbClr val="321426"/>
                </a:solidFill>
              </a:defRPr>
            </a:lvl3pPr>
            <a:lvl4pPr>
              <a:defRPr sz="2250" b="1" i="0">
                <a:solidFill>
                  <a:srgbClr val="321426"/>
                </a:solidFill>
              </a:defRPr>
            </a:lvl4pPr>
            <a:lvl5pPr>
              <a:defRPr sz="2250" b="1" i="0">
                <a:solidFill>
                  <a:srgbClr val="321426"/>
                </a:solidFill>
              </a:defRPr>
            </a:lvl5pPr>
            <a:lvl6pPr>
              <a:defRPr sz="2250" b="1" i="0">
                <a:solidFill>
                  <a:srgbClr val="321426"/>
                </a:solidFill>
              </a:defRPr>
            </a:lvl6pPr>
            <a:lvl7pPr>
              <a:defRPr sz="2250" b="1" i="0">
                <a:solidFill>
                  <a:srgbClr val="321426"/>
                </a:solidFill>
              </a:defRPr>
            </a:lvl7pPr>
            <a:lvl8pPr>
              <a:defRPr sz="2250" b="1" i="0">
                <a:solidFill>
                  <a:srgbClr val="321426"/>
                </a:solidFill>
              </a:defRPr>
            </a:lvl8pPr>
            <a:lvl9pPr>
              <a:defRPr sz="2250" b="1" i="0">
                <a:solidFill>
                  <a:srgbClr val="321426"/>
                </a:solidFill>
              </a:defRPr>
            </a:lvl9pPr>
          </a:lstStyle>
          <a:p xmlns:a="http://schemas.openxmlformats.org/drawingml/2006/main">
            <a:pPr>
              <a:defRPr sz="2250" b="1" i="0">
                <a:solidFill>
                  <a:srgbClr val="321426"/>
                </a:solidFill>
              </a:defRPr>
            </a:pPr>
            <a:r>
              <a:rPr sz="2250" b="1" i="0">
                <a:solidFill>
                  <a:srgbClr val="321426"/>
                </a:solidFill>
              </a:rPr>
              <a:t>Pharmacist with postgraduate training in research</a:t>
            </a:r>
          </a:p>
        </p:txBody>
      </p:sp>
      <p:sp>
        <p:nvSpPr>
          <p:cNvPr id="10" name="">
            <a:extLst xmlns:a="http://schemas.openxmlformats.org/drawingml/2006/main">
              <a:ext uri="{FF2B5EF4-FFF2-40B4-BE49-F238E27FC236}">
                <a16:creationId xmlns:a16="http://schemas.microsoft.com/office/drawing/2014/main" id="{4C583D29-C17F-46C3-A7EE-BD5CCB4E3A17}"/>
              </a:ext>
            </a:extLst>
          </p:cNvPr>
          <p:cNvSpPr>
            <a:spLocks xmlns:a="http://schemas.openxmlformats.org/drawingml/2006/main" noGrp="1"/>
          </p:cNvSpPr>
          <p:nvPr/>
        </p:nvSpPr>
        <p:spPr>
          <a:xfrm xmlns:a="http://schemas.openxmlformats.org/drawingml/2006/main">
            <a:off x="685800" y="3171825"/>
            <a:ext cx="48101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75" b="0" i="0">
                <a:solidFill>
                  <a:srgbClr val="211B1E"/>
                </a:solidFill>
              </a:defRPr>
            </a:defPPr>
            <a:lvl1pPr>
              <a:defRPr sz="1575" b="0" i="0">
                <a:solidFill>
                  <a:srgbClr val="211B1E"/>
                </a:solidFill>
              </a:defRPr>
            </a:lvl1pPr>
            <a:lvl2pPr>
              <a:defRPr sz="1575" b="0" i="0">
                <a:solidFill>
                  <a:srgbClr val="211B1E"/>
                </a:solidFill>
              </a:defRPr>
            </a:lvl2pPr>
            <a:lvl3pPr>
              <a:defRPr sz="1575" b="0" i="0">
                <a:solidFill>
                  <a:srgbClr val="211B1E"/>
                </a:solidFill>
              </a:defRPr>
            </a:lvl3pPr>
            <a:lvl4pPr>
              <a:defRPr sz="1575" b="0" i="0">
                <a:solidFill>
                  <a:srgbClr val="211B1E"/>
                </a:solidFill>
              </a:defRPr>
            </a:lvl4pPr>
            <a:lvl5pPr>
              <a:defRPr sz="1575" b="0" i="0">
                <a:solidFill>
                  <a:srgbClr val="211B1E"/>
                </a:solidFill>
              </a:defRPr>
            </a:lvl5pPr>
            <a:lvl6pPr>
              <a:defRPr sz="1575" b="0" i="0">
                <a:solidFill>
                  <a:srgbClr val="211B1E"/>
                </a:solidFill>
              </a:defRPr>
            </a:lvl6pPr>
            <a:lvl7pPr>
              <a:defRPr sz="1575" b="0" i="0">
                <a:solidFill>
                  <a:srgbClr val="211B1E"/>
                </a:solidFill>
              </a:defRPr>
            </a:lvl7pPr>
            <a:lvl8pPr>
              <a:defRPr sz="1575" b="0" i="0">
                <a:solidFill>
                  <a:srgbClr val="211B1E"/>
                </a:solidFill>
              </a:defRPr>
            </a:lvl8pPr>
            <a:lvl9pPr>
              <a:defRPr sz="1575" b="0" i="0">
                <a:solidFill>
                  <a:srgbClr val="211B1E"/>
                </a:solidFill>
              </a:defRPr>
            </a:lvl9pPr>
          </a:lstStyle>
          <a:p xmlns:a="http://schemas.openxmlformats.org/drawingml/2006/main">
            <a:pPr>
              <a:defRPr sz="1575" b="0" i="0">
                <a:solidFill>
                  <a:srgbClr val="211B1E"/>
                </a:solidFill>
              </a:defRPr>
            </a:pPr>
            <a:r>
              <a:rPr sz="1575" b="0" i="0">
                <a:solidFill>
                  <a:srgbClr val="211B1E"/>
                </a:solidFill>
              </a:rPr>
              <a:t>The founder developed the hibiscus beverage formulation and reports capability to create multiple flavours while maintaining the desired taste profile.</a:t>
            </a:r>
          </a:p>
        </p:txBody>
      </p:sp>
      <p:sp>
        <p:nvSpPr>
          <p:cNvPr id="11" name="">
            <a:extLst xmlns:a="http://schemas.openxmlformats.org/drawingml/2006/main">
              <a:ext uri="{FF2B5EF4-FFF2-40B4-BE49-F238E27FC236}">
                <a16:creationId xmlns:a16="http://schemas.microsoft.com/office/drawing/2014/main" id="{8FBA568A-6E4F-4197-9861-53B5E012E1C9}"/>
              </a:ext>
            </a:extLst>
          </p:cNvPr>
          <p:cNvSpPr>
            <a:spLocks xmlns:a="http://schemas.openxmlformats.org/drawingml/2006/main" noGrp="1"/>
          </p:cNvSpPr>
          <p:nvPr/>
        </p:nvSpPr>
        <p:spPr>
          <a:xfrm xmlns:a="http://schemas.openxmlformats.org/drawingml/2006/main">
            <a:off x="6096000" y="1809750"/>
            <a:ext cx="19050" cy="37147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A66958D-C071-4B2B-B057-A4A78D7AE322}"/>
              </a:ext>
            </a:extLst>
          </p:cNvPr>
          <p:cNvSpPr>
            <a:spLocks xmlns:a="http://schemas.openxmlformats.org/drawingml/2006/main" noGrp="1"/>
          </p:cNvSpPr>
          <p:nvPr/>
        </p:nvSpPr>
        <p:spPr>
          <a:xfrm xmlns:a="http://schemas.openxmlformats.org/drawingml/2006/main">
            <a:off x="6572250" y="1781175"/>
            <a:ext cx="428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00" b="1" i="0">
                <a:solidFill>
                  <a:srgbClr val="A32F59"/>
                </a:solidFill>
              </a:defRPr>
            </a:defPPr>
            <a:lvl1pPr>
              <a:defRPr sz="1800" b="1" i="0">
                <a:solidFill>
                  <a:srgbClr val="A32F59"/>
                </a:solidFill>
              </a:defRPr>
            </a:lvl1pPr>
            <a:lvl2pPr>
              <a:defRPr sz="1800" b="1" i="0">
                <a:solidFill>
                  <a:srgbClr val="A32F59"/>
                </a:solidFill>
              </a:defRPr>
            </a:lvl2pPr>
            <a:lvl3pPr>
              <a:defRPr sz="1800" b="1" i="0">
                <a:solidFill>
                  <a:srgbClr val="A32F59"/>
                </a:solidFill>
              </a:defRPr>
            </a:lvl3pPr>
            <a:lvl4pPr>
              <a:defRPr sz="1800" b="1" i="0">
                <a:solidFill>
                  <a:srgbClr val="A32F59"/>
                </a:solidFill>
              </a:defRPr>
            </a:lvl4pPr>
            <a:lvl5pPr>
              <a:defRPr sz="1800" b="1" i="0">
                <a:solidFill>
                  <a:srgbClr val="A32F59"/>
                </a:solidFill>
              </a:defRPr>
            </a:lvl5pPr>
            <a:lvl6pPr>
              <a:defRPr sz="1800" b="1" i="0">
                <a:solidFill>
                  <a:srgbClr val="A32F59"/>
                </a:solidFill>
              </a:defRPr>
            </a:lvl6pPr>
            <a:lvl7pPr>
              <a:defRPr sz="1800" b="1" i="0">
                <a:solidFill>
                  <a:srgbClr val="A32F59"/>
                </a:solidFill>
              </a:defRPr>
            </a:lvl7pPr>
            <a:lvl8pPr>
              <a:defRPr sz="1800" b="1" i="0">
                <a:solidFill>
                  <a:srgbClr val="A32F59"/>
                </a:solidFill>
              </a:defRPr>
            </a:lvl8pPr>
            <a:lvl9pPr>
              <a:defRPr sz="1800" b="1" i="0">
                <a:solidFill>
                  <a:srgbClr val="A32F59"/>
                </a:solidFill>
              </a:defRPr>
            </a:lvl9pPr>
          </a:lstStyle>
          <a:p xmlns:a="http://schemas.openxmlformats.org/drawingml/2006/main">
            <a:pPr>
              <a:defRPr sz="1800" b="1" i="0">
                <a:solidFill>
                  <a:srgbClr val="A32F59"/>
                </a:solidFill>
              </a:defRPr>
            </a:pPr>
            <a:r>
              <a:rPr sz="1800" b="1" i="0">
                <a:solidFill>
                  <a:srgbClr val="A32F59"/>
                </a:solidFill>
              </a:rPr>
              <a:t>Ugandan operating base</a:t>
            </a:r>
          </a:p>
        </p:txBody>
      </p:sp>
      <p:sp>
        <p:nvSpPr>
          <p:cNvPr id="13" name="">
            <a:extLst xmlns:a="http://schemas.openxmlformats.org/drawingml/2006/main">
              <a:ext uri="{FF2B5EF4-FFF2-40B4-BE49-F238E27FC236}">
                <a16:creationId xmlns:a16="http://schemas.microsoft.com/office/drawing/2014/main" id="{683E6264-8A8D-4843-B632-BB8CCAB1BFC2}"/>
              </a:ext>
            </a:extLst>
          </p:cNvPr>
          <p:cNvSpPr>
            <a:spLocks xmlns:a="http://schemas.openxmlformats.org/drawingml/2006/main" noGrp="1"/>
          </p:cNvSpPr>
          <p:nvPr/>
        </p:nvSpPr>
        <p:spPr>
          <a:xfrm xmlns:a="http://schemas.openxmlformats.org/drawingml/2006/main">
            <a:off x="6572250" y="2209800"/>
            <a:ext cx="4572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i="0">
                <a:solidFill>
                  <a:srgbClr val="211B1E"/>
                </a:solidFill>
              </a:defRPr>
            </a:defPPr>
            <a:lvl1pPr>
              <a:defRPr sz="1650" b="0" i="0">
                <a:solidFill>
                  <a:srgbClr val="211B1E"/>
                </a:solidFill>
              </a:defRPr>
            </a:lvl1pPr>
            <a:lvl2pPr>
              <a:defRPr sz="1650" b="0" i="0">
                <a:solidFill>
                  <a:srgbClr val="211B1E"/>
                </a:solidFill>
              </a:defRPr>
            </a:lvl2pPr>
            <a:lvl3pPr>
              <a:defRPr sz="1650" b="0" i="0">
                <a:solidFill>
                  <a:srgbClr val="211B1E"/>
                </a:solidFill>
              </a:defRPr>
            </a:lvl3pPr>
            <a:lvl4pPr>
              <a:defRPr sz="1650" b="0" i="0">
                <a:solidFill>
                  <a:srgbClr val="211B1E"/>
                </a:solidFill>
              </a:defRPr>
            </a:lvl4pPr>
            <a:lvl5pPr>
              <a:defRPr sz="1650" b="0" i="0">
                <a:solidFill>
                  <a:srgbClr val="211B1E"/>
                </a:solidFill>
              </a:defRPr>
            </a:lvl5pPr>
            <a:lvl6pPr>
              <a:defRPr sz="1650" b="0" i="0">
                <a:solidFill>
                  <a:srgbClr val="211B1E"/>
                </a:solidFill>
              </a:defRPr>
            </a:lvl6pPr>
            <a:lvl7pPr>
              <a:defRPr sz="1650" b="0" i="0">
                <a:solidFill>
                  <a:srgbClr val="211B1E"/>
                </a:solidFill>
              </a:defRPr>
            </a:lvl7pPr>
            <a:lvl8pPr>
              <a:defRPr sz="1650" b="0" i="0">
                <a:solidFill>
                  <a:srgbClr val="211B1E"/>
                </a:solidFill>
              </a:defRPr>
            </a:lvl8pPr>
            <a:lvl9pPr>
              <a:defRPr sz="1650" b="0" i="0">
                <a:solidFill>
                  <a:srgbClr val="211B1E"/>
                </a:solidFill>
              </a:defRPr>
            </a:lvl9pPr>
          </a:lstStyle>
          <a:p xmlns:a="http://schemas.openxmlformats.org/drawingml/2006/main">
            <a:pPr>
              <a:defRPr sz="1650" b="0" i="0">
                <a:solidFill>
                  <a:srgbClr val="211B1E"/>
                </a:solidFill>
              </a:defRPr>
            </a:pPr>
            <a:r>
              <a:rPr sz="1650" b="0" i="0">
                <a:solidFill>
                  <a:srgbClr val="211B1E"/>
                </a:solidFill>
              </a:rPr>
              <a:t>Pke Insights is registered in Uganda. The founder reports owning premises and land in Gulu and having the ownership documents.</a:t>
            </a:r>
          </a:p>
        </p:txBody>
      </p:sp>
      <p:sp>
        <p:nvSpPr>
          <p:cNvPr id="14" name="">
            <a:extLst xmlns:a="http://schemas.openxmlformats.org/drawingml/2006/main">
              <a:ext uri="{FF2B5EF4-FFF2-40B4-BE49-F238E27FC236}">
                <a16:creationId xmlns:a16="http://schemas.microsoft.com/office/drawing/2014/main" id="{55822851-B977-413D-9F4D-27192127DC74}"/>
              </a:ext>
            </a:extLst>
          </p:cNvPr>
          <p:cNvSpPr>
            <a:spLocks xmlns:a="http://schemas.openxmlformats.org/drawingml/2006/main" noGrp="1"/>
          </p:cNvSpPr>
          <p:nvPr/>
        </p:nvSpPr>
        <p:spPr>
          <a:xfrm xmlns:a="http://schemas.openxmlformats.org/drawingml/2006/main">
            <a:off x="6572250" y="3476625"/>
            <a:ext cx="4476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i="0">
                <a:solidFill>
                  <a:srgbClr val="756A70"/>
                </a:solidFill>
              </a:defRPr>
            </a:defPPr>
            <a:lvl1pPr>
              <a:defRPr sz="1425" b="0" i="0">
                <a:solidFill>
                  <a:srgbClr val="756A70"/>
                </a:solidFill>
              </a:defRPr>
            </a:lvl1pPr>
            <a:lvl2pPr>
              <a:defRPr sz="1425" b="0" i="0">
                <a:solidFill>
                  <a:srgbClr val="756A70"/>
                </a:solidFill>
              </a:defRPr>
            </a:lvl2pPr>
            <a:lvl3pPr>
              <a:defRPr sz="1425" b="0" i="0">
                <a:solidFill>
                  <a:srgbClr val="756A70"/>
                </a:solidFill>
              </a:defRPr>
            </a:lvl3pPr>
            <a:lvl4pPr>
              <a:defRPr sz="1425" b="0" i="0">
                <a:solidFill>
                  <a:srgbClr val="756A70"/>
                </a:solidFill>
              </a:defRPr>
            </a:lvl4pPr>
            <a:lvl5pPr>
              <a:defRPr sz="1425" b="0" i="0">
                <a:solidFill>
                  <a:srgbClr val="756A70"/>
                </a:solidFill>
              </a:defRPr>
            </a:lvl5pPr>
            <a:lvl6pPr>
              <a:defRPr sz="1425" b="0" i="0">
                <a:solidFill>
                  <a:srgbClr val="756A70"/>
                </a:solidFill>
              </a:defRPr>
            </a:lvl6pPr>
            <a:lvl7pPr>
              <a:defRPr sz="1425" b="0" i="0">
                <a:solidFill>
                  <a:srgbClr val="756A70"/>
                </a:solidFill>
              </a:defRPr>
            </a:lvl7pPr>
            <a:lvl8pPr>
              <a:defRPr sz="1425" b="0" i="0">
                <a:solidFill>
                  <a:srgbClr val="756A70"/>
                </a:solidFill>
              </a:defRPr>
            </a:lvl8pPr>
            <a:lvl9pPr>
              <a:defRPr sz="1425" b="0" i="0">
                <a:solidFill>
                  <a:srgbClr val="756A70"/>
                </a:solidFill>
              </a:defRPr>
            </a:lvl9pPr>
          </a:lstStyle>
          <a:p xmlns:a="http://schemas.openxmlformats.org/drawingml/2006/main">
            <a:pPr>
              <a:defRPr sz="1425" b="0" i="0">
                <a:solidFill>
                  <a:srgbClr val="756A70"/>
                </a:solidFill>
              </a:defRPr>
            </a:pPr>
            <a:r>
              <a:rPr sz="1425" b="0" i="0">
                <a:solidFill>
                  <a:srgbClr val="756A70"/>
                </a:solidFill>
              </a:rPr>
              <a:t>Founder estimates: US$10,000 to convert the existing building and install a suitable fence; US$30,000 for a new build on owned land. Written scopes and quotes are pending.</a:t>
            </a:r>
          </a:p>
        </p:txBody>
      </p:sp>
      <p:sp>
        <p:nvSpPr>
          <p:cNvPr id="15" name="">
            <a:extLst xmlns:a="http://schemas.openxmlformats.org/drawingml/2006/main">
              <a:ext uri="{FF2B5EF4-FFF2-40B4-BE49-F238E27FC236}">
                <a16:creationId xmlns:a16="http://schemas.microsoft.com/office/drawing/2014/main" id="{532AC9EB-82A7-4386-964E-D3B1CE921BC0}"/>
              </a:ext>
            </a:extLst>
          </p:cNvPr>
          <p:cNvSpPr>
            <a:spLocks xmlns:a="http://schemas.openxmlformats.org/drawingml/2006/main" noGrp="1"/>
          </p:cNvSpPr>
          <p:nvPr/>
        </p:nvSpPr>
        <p:spPr>
          <a:xfrm xmlns:a="http://schemas.openxmlformats.org/drawingml/2006/main">
            <a:off x="685800" y="5391150"/>
            <a:ext cx="10287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0" i="1">
                <a:solidFill>
                  <a:srgbClr val="756A70"/>
                </a:solidFill>
              </a:defRPr>
            </a:defPPr>
            <a:lvl1pPr>
              <a:defRPr sz="1275" b="0" i="1">
                <a:solidFill>
                  <a:srgbClr val="756A70"/>
                </a:solidFill>
              </a:defRPr>
            </a:lvl1pPr>
            <a:lvl2pPr>
              <a:defRPr sz="1275" b="0" i="1">
                <a:solidFill>
                  <a:srgbClr val="756A70"/>
                </a:solidFill>
              </a:defRPr>
            </a:lvl2pPr>
            <a:lvl3pPr>
              <a:defRPr sz="1275" b="0" i="1">
                <a:solidFill>
                  <a:srgbClr val="756A70"/>
                </a:solidFill>
              </a:defRPr>
            </a:lvl3pPr>
            <a:lvl4pPr>
              <a:defRPr sz="1275" b="0" i="1">
                <a:solidFill>
                  <a:srgbClr val="756A70"/>
                </a:solidFill>
              </a:defRPr>
            </a:lvl4pPr>
            <a:lvl5pPr>
              <a:defRPr sz="1275" b="0" i="1">
                <a:solidFill>
                  <a:srgbClr val="756A70"/>
                </a:solidFill>
              </a:defRPr>
            </a:lvl5pPr>
            <a:lvl6pPr>
              <a:defRPr sz="1275" b="0" i="1">
                <a:solidFill>
                  <a:srgbClr val="756A70"/>
                </a:solidFill>
              </a:defRPr>
            </a:lvl6pPr>
            <a:lvl7pPr>
              <a:defRPr sz="1275" b="0" i="1">
                <a:solidFill>
                  <a:srgbClr val="756A70"/>
                </a:solidFill>
              </a:defRPr>
            </a:lvl7pPr>
            <a:lvl8pPr>
              <a:defRPr sz="1275" b="0" i="1">
                <a:solidFill>
                  <a:srgbClr val="756A70"/>
                </a:solidFill>
              </a:defRPr>
            </a:lvl8pPr>
            <a:lvl9pPr>
              <a:defRPr sz="1275" b="0" i="1">
                <a:solidFill>
                  <a:srgbClr val="756A70"/>
                </a:solidFill>
              </a:defRPr>
            </a:lvl9pPr>
          </a:lstStyle>
          <a:p xmlns:a="http://schemas.openxmlformats.org/drawingml/2006/main">
            <a:pPr>
              <a:defRPr sz="1275" b="0" i="1">
                <a:solidFill>
                  <a:srgbClr val="756A70"/>
                </a:solidFill>
              </a:defRPr>
            </a:pPr>
            <a:r>
              <a:rPr sz="1275" b="0" i="1">
                <a:solidFill>
                  <a:srgbClr val="756A70"/>
                </a:solidFill>
              </a:rPr>
              <a:t>Investor diligence: confirm credentials, company records, title documents, and the operating company’s right to use the property.</a:t>
            </a:r>
          </a:p>
        </p:txBody>
      </p:sp>
    </p:spTree>
    <p:extLst>
      <p:ext uri="{BB962C8B-B14F-4D97-AF65-F5344CB8AC3E}">
        <p14:creationId xmlns:p14="http://schemas.microsoft.com/office/powerpoint/2010/main" val="2081282142"/>
      </p:ext>
    </p:extLst>
  </p:cSld>
</p:sld>
</file>

<file path=ppt/slides/slide5.xml><?xml version="1.0" encoding="utf-8"?>
<p:sld xmlns:p="http://schemas.openxmlformats.org/presentationml/2006/main">
  <p:cSld>
    <p:bg>
      <p:bgPr>
        <a:solidFill xmlns:a="http://schemas.openxmlformats.org/drawingml/2006/main">
          <a:srgbClr val="FBF7F1"/>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A32F67D-F17F-46D5-8105-48CF6AA4F0DB}"/>
              </a:ext>
            </a:extLst>
          </p:cNvPr>
          <p:cNvSpPr>
            <a:spLocks xmlns:a="http://schemas.openxmlformats.org/drawingml/2006/main" noGrp="1"/>
          </p:cNvSpPr>
          <p:nvPr/>
        </p:nvSpPr>
        <p:spPr>
          <a:xfrm xmlns:a="http://schemas.openxmlformats.org/drawingml/2006/main">
            <a:off x="0" y="0"/>
            <a:ext cx="142875" cy="6858000"/>
          </a:xfrm>
          <a:prstGeom xmlns:a="http://schemas.openxmlformats.org/drawingml/2006/main" prst="rect">
            <a:avLst/>
          </a:prstGeom>
          <a:solidFill xmlns:a="http://schemas.openxmlformats.org/drawingml/2006/main">
            <a:srgbClr val="A32F59"/>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5A8EB37-CAA2-4D76-91A7-0D90ACCCC006}"/>
              </a:ext>
            </a:extLst>
          </p:cNvPr>
          <p:cNvSpPr>
            <a:spLocks xmlns:a="http://schemas.openxmlformats.org/drawingml/2006/main" noGrp="1"/>
          </p:cNvSpPr>
          <p:nvPr/>
        </p:nvSpPr>
        <p:spPr>
          <a:xfrm xmlns:a="http://schemas.openxmlformats.org/drawingml/2006/main">
            <a:off x="685800" y="400050"/>
            <a:ext cx="7429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04  |  LOCATION</a:t>
            </a:r>
          </a:p>
        </p:txBody>
      </p:sp>
      <p:sp>
        <p:nvSpPr>
          <p:cNvPr id="3" name="">
            <a:extLst xmlns:a="http://schemas.openxmlformats.org/drawingml/2006/main">
              <a:ext uri="{FF2B5EF4-FFF2-40B4-BE49-F238E27FC236}">
                <a16:creationId xmlns:a16="http://schemas.microsoft.com/office/drawing/2014/main" id="{23525EE5-765B-42D2-BF8A-470B57AA3B9D}"/>
              </a:ext>
            </a:extLst>
          </p:cNvPr>
          <p:cNvSpPr>
            <a:spLocks xmlns:a="http://schemas.openxmlformats.org/drawingml/2006/main" noGrp="1"/>
          </p:cNvSpPr>
          <p:nvPr/>
        </p:nvSpPr>
        <p:spPr>
          <a:xfrm xmlns:a="http://schemas.openxmlformats.org/drawingml/2006/main">
            <a:off x="685800" y="742950"/>
            <a:ext cx="10668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850" b="1" i="0">
                <a:solidFill>
                  <a:srgbClr val="321426"/>
                </a:solidFill>
              </a:defRPr>
            </a:defPPr>
            <a:lvl1pPr>
              <a:defRPr sz="2850" b="1" i="0">
                <a:solidFill>
                  <a:srgbClr val="321426"/>
                </a:solidFill>
              </a:defRPr>
            </a:lvl1pPr>
            <a:lvl2pPr>
              <a:defRPr sz="2850" b="1" i="0">
                <a:solidFill>
                  <a:srgbClr val="321426"/>
                </a:solidFill>
              </a:defRPr>
            </a:lvl2pPr>
            <a:lvl3pPr>
              <a:defRPr sz="2850" b="1" i="0">
                <a:solidFill>
                  <a:srgbClr val="321426"/>
                </a:solidFill>
              </a:defRPr>
            </a:lvl3pPr>
            <a:lvl4pPr>
              <a:defRPr sz="2850" b="1" i="0">
                <a:solidFill>
                  <a:srgbClr val="321426"/>
                </a:solidFill>
              </a:defRPr>
            </a:lvl4pPr>
            <a:lvl5pPr>
              <a:defRPr sz="2850" b="1" i="0">
                <a:solidFill>
                  <a:srgbClr val="321426"/>
                </a:solidFill>
              </a:defRPr>
            </a:lvl5pPr>
            <a:lvl6pPr>
              <a:defRPr sz="2850" b="1" i="0">
                <a:solidFill>
                  <a:srgbClr val="321426"/>
                </a:solidFill>
              </a:defRPr>
            </a:lvl6pPr>
            <a:lvl7pPr>
              <a:defRPr sz="2850" b="1" i="0">
                <a:solidFill>
                  <a:srgbClr val="321426"/>
                </a:solidFill>
              </a:defRPr>
            </a:lvl7pPr>
            <a:lvl8pPr>
              <a:defRPr sz="2850" b="1" i="0">
                <a:solidFill>
                  <a:srgbClr val="321426"/>
                </a:solidFill>
              </a:defRPr>
            </a:lvl8pPr>
            <a:lvl9pPr>
              <a:defRPr sz="2850" b="1" i="0">
                <a:solidFill>
                  <a:srgbClr val="321426"/>
                </a:solidFill>
              </a:defRPr>
            </a:lvl9pPr>
          </a:lstStyle>
          <a:p xmlns:a="http://schemas.openxmlformats.org/drawingml/2006/main">
            <a:pPr>
              <a:defRPr sz="2850" b="1" i="0">
                <a:solidFill>
                  <a:srgbClr val="321426"/>
                </a:solidFill>
              </a:defRPr>
            </a:pPr>
            <a:r>
              <a:rPr sz="2850" b="1" i="0">
                <a:solidFill>
                  <a:srgbClr val="321426"/>
                </a:solidFill>
              </a:rPr>
              <a:t>Gulu production base and logistics</a:t>
            </a:r>
          </a:p>
        </p:txBody>
      </p:sp>
      <p:sp>
        <p:nvSpPr>
          <p:cNvPr id="4" name="">
            <a:extLst xmlns:a="http://schemas.openxmlformats.org/drawingml/2006/main">
              <a:ext uri="{FF2B5EF4-FFF2-40B4-BE49-F238E27FC236}">
                <a16:creationId xmlns:a16="http://schemas.microsoft.com/office/drawing/2014/main" id="{E401EE71-AECD-44AA-9676-934A3CE6F587}"/>
              </a:ext>
            </a:extLst>
          </p:cNvPr>
          <p:cNvSpPr>
            <a:spLocks xmlns:a="http://schemas.openxmlformats.org/drawingml/2006/main" noGrp="1"/>
          </p:cNvSpPr>
          <p:nvPr/>
        </p:nvSpPr>
        <p:spPr>
          <a:xfrm xmlns:a="http://schemas.openxmlformats.org/drawingml/2006/main">
            <a:off x="685800" y="1438275"/>
            <a:ext cx="108204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7E030F8-89AB-4FEC-A7C0-715EB429D6D3}"/>
              </a:ext>
            </a:extLst>
          </p:cNvPr>
          <p:cNvSpPr>
            <a:spLocks xmlns:a="http://schemas.openxmlformats.org/drawingml/2006/main" noGrp="1"/>
          </p:cNvSpPr>
          <p:nvPr/>
        </p:nvSpPr>
        <p:spPr>
          <a:xfrm xmlns:a="http://schemas.openxmlformats.org/drawingml/2006/main">
            <a:off x="685800" y="6334125"/>
            <a:ext cx="10820400" cy="9525"/>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21C34C8-1945-46DC-8413-C4AF6940EAC6}"/>
              </a:ext>
            </a:extLst>
          </p:cNvPr>
          <p:cNvSpPr>
            <a:spLocks xmlns:a="http://schemas.openxmlformats.org/drawingml/2006/main" noGrp="1"/>
          </p:cNvSpPr>
          <p:nvPr/>
        </p:nvSpPr>
        <p:spPr>
          <a:xfrm xmlns:a="http://schemas.openxmlformats.org/drawingml/2006/main">
            <a:off x="685800" y="6457950"/>
            <a:ext cx="7429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1" i="0">
                <a:solidFill>
                  <a:srgbClr val="756A70"/>
                </a:solidFill>
              </a:defRPr>
            </a:defPPr>
            <a:lvl1pPr>
              <a:defRPr sz="975" b="1" i="0">
                <a:solidFill>
                  <a:srgbClr val="756A70"/>
                </a:solidFill>
              </a:defRPr>
            </a:lvl1pPr>
            <a:lvl2pPr>
              <a:defRPr sz="975" b="1" i="0">
                <a:solidFill>
                  <a:srgbClr val="756A70"/>
                </a:solidFill>
              </a:defRPr>
            </a:lvl2pPr>
            <a:lvl3pPr>
              <a:defRPr sz="975" b="1" i="0">
                <a:solidFill>
                  <a:srgbClr val="756A70"/>
                </a:solidFill>
              </a:defRPr>
            </a:lvl3pPr>
            <a:lvl4pPr>
              <a:defRPr sz="975" b="1" i="0">
                <a:solidFill>
                  <a:srgbClr val="756A70"/>
                </a:solidFill>
              </a:defRPr>
            </a:lvl4pPr>
            <a:lvl5pPr>
              <a:defRPr sz="975" b="1" i="0">
                <a:solidFill>
                  <a:srgbClr val="756A70"/>
                </a:solidFill>
              </a:defRPr>
            </a:lvl5pPr>
            <a:lvl6pPr>
              <a:defRPr sz="975" b="1" i="0">
                <a:solidFill>
                  <a:srgbClr val="756A70"/>
                </a:solidFill>
              </a:defRPr>
            </a:lvl6pPr>
            <a:lvl7pPr>
              <a:defRPr sz="975" b="1" i="0">
                <a:solidFill>
                  <a:srgbClr val="756A70"/>
                </a:solidFill>
              </a:defRPr>
            </a:lvl7pPr>
            <a:lvl8pPr>
              <a:defRPr sz="975" b="1" i="0">
                <a:solidFill>
                  <a:srgbClr val="756A70"/>
                </a:solidFill>
              </a:defRPr>
            </a:lvl8pPr>
            <a:lvl9pPr>
              <a:defRPr sz="975" b="1" i="0">
                <a:solidFill>
                  <a:srgbClr val="756A70"/>
                </a:solidFill>
              </a:defRPr>
            </a:lvl9pPr>
          </a:lstStyle>
          <a:p xmlns:a="http://schemas.openxmlformats.org/drawingml/2006/main">
            <a:pPr>
              <a:defRPr sz="975" b="1" i="0">
                <a:solidFill>
                  <a:srgbClr val="756A70"/>
                </a:solidFill>
              </a:defRPr>
            </a:pPr>
            <a:r>
              <a:rPr sz="975" b="1" i="0">
                <a:solidFill>
                  <a:srgbClr val="756A70"/>
                </a:solidFill>
              </a:rPr>
              <a:t>ZAVA BEVERAGES  |  INVESTOR DISCUSSION DRAFT</a:t>
            </a:r>
          </a:p>
        </p:txBody>
      </p:sp>
      <p:sp>
        <p:nvSpPr>
          <p:cNvPr id="7" name="">
            <a:extLst xmlns:a="http://schemas.openxmlformats.org/drawingml/2006/main">
              <a:ext uri="{FF2B5EF4-FFF2-40B4-BE49-F238E27FC236}">
                <a16:creationId xmlns:a16="http://schemas.microsoft.com/office/drawing/2014/main" id="{401348BF-59A8-4E65-825F-5FE2BCC639C0}"/>
              </a:ext>
            </a:extLst>
          </p:cNvPr>
          <p:cNvSpPr>
            <a:spLocks xmlns:a="http://schemas.openxmlformats.org/drawingml/2006/main" noGrp="1"/>
          </p:cNvSpPr>
          <p:nvPr/>
        </p:nvSpPr>
        <p:spPr>
          <a:xfrm xmlns:a="http://schemas.openxmlformats.org/drawingml/2006/main">
            <a:off x="10934700" y="6448425"/>
            <a:ext cx="57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05</a:t>
            </a:r>
          </a:p>
        </p:txBody>
      </p:sp>
      <p:sp>
        <p:nvSpPr>
          <p:cNvPr id="8" name="">
            <a:extLst xmlns:a="http://schemas.openxmlformats.org/drawingml/2006/main">
              <a:ext uri="{FF2B5EF4-FFF2-40B4-BE49-F238E27FC236}">
                <a16:creationId xmlns:a16="http://schemas.microsoft.com/office/drawing/2014/main" id="{30ABE1DC-ABE3-430E-8D30-3F94B2F41560}"/>
              </a:ext>
            </a:extLst>
          </p:cNvPr>
          <p:cNvSpPr>
            <a:spLocks xmlns:a="http://schemas.openxmlformats.org/drawingml/2006/main" noGrp="1"/>
          </p:cNvSpPr>
          <p:nvPr/>
        </p:nvSpPr>
        <p:spPr>
          <a:xfrm xmlns:a="http://schemas.openxmlformats.org/drawingml/2006/main">
            <a:off x="685800" y="1809750"/>
            <a:ext cx="4000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600" b="1" i="0">
                <a:solidFill>
                  <a:srgbClr val="321426"/>
                </a:solidFill>
              </a:defRPr>
            </a:defPPr>
            <a:lvl1pPr>
              <a:defRPr sz="3600" b="1" i="0">
                <a:solidFill>
                  <a:srgbClr val="321426"/>
                </a:solidFill>
              </a:defRPr>
            </a:lvl1pPr>
            <a:lvl2pPr>
              <a:defRPr sz="3600" b="1" i="0">
                <a:solidFill>
                  <a:srgbClr val="321426"/>
                </a:solidFill>
              </a:defRPr>
            </a:lvl2pPr>
            <a:lvl3pPr>
              <a:defRPr sz="3600" b="1" i="0">
                <a:solidFill>
                  <a:srgbClr val="321426"/>
                </a:solidFill>
              </a:defRPr>
            </a:lvl3pPr>
            <a:lvl4pPr>
              <a:defRPr sz="3600" b="1" i="0">
                <a:solidFill>
                  <a:srgbClr val="321426"/>
                </a:solidFill>
              </a:defRPr>
            </a:lvl4pPr>
            <a:lvl5pPr>
              <a:defRPr sz="3600" b="1" i="0">
                <a:solidFill>
                  <a:srgbClr val="321426"/>
                </a:solidFill>
              </a:defRPr>
            </a:lvl5pPr>
            <a:lvl6pPr>
              <a:defRPr sz="3600" b="1" i="0">
                <a:solidFill>
                  <a:srgbClr val="321426"/>
                </a:solidFill>
              </a:defRPr>
            </a:lvl6pPr>
            <a:lvl7pPr>
              <a:defRPr sz="3600" b="1" i="0">
                <a:solidFill>
                  <a:srgbClr val="321426"/>
                </a:solidFill>
              </a:defRPr>
            </a:lvl7pPr>
            <a:lvl8pPr>
              <a:defRPr sz="3600" b="1" i="0">
                <a:solidFill>
                  <a:srgbClr val="321426"/>
                </a:solidFill>
              </a:defRPr>
            </a:lvl8pPr>
            <a:lvl9pPr>
              <a:defRPr sz="3600" b="1" i="0">
                <a:solidFill>
                  <a:srgbClr val="321426"/>
                </a:solidFill>
              </a:defRPr>
            </a:lvl9pPr>
          </a:lstStyle>
          <a:p xmlns:a="http://schemas.openxmlformats.org/drawingml/2006/main">
            <a:pPr>
              <a:defRPr sz="3600" b="1" i="0">
                <a:solidFill>
                  <a:srgbClr val="321426"/>
                </a:solidFill>
              </a:defRPr>
            </a:pPr>
            <a:r>
              <a:rPr sz="3600" b="1" i="0">
                <a:solidFill>
                  <a:srgbClr val="321426"/>
                </a:solidFill>
              </a:rPr>
              <a:t>Gulu City</a:t>
            </a:r>
          </a:p>
        </p:txBody>
      </p:sp>
      <p:sp>
        <p:nvSpPr>
          <p:cNvPr id="9" name="">
            <a:extLst xmlns:a="http://schemas.openxmlformats.org/drawingml/2006/main">
              <a:ext uri="{FF2B5EF4-FFF2-40B4-BE49-F238E27FC236}">
                <a16:creationId xmlns:a16="http://schemas.microsoft.com/office/drawing/2014/main" id="{EB74E161-64FC-4FC6-83F5-ADEB46DDC581}"/>
              </a:ext>
            </a:extLst>
          </p:cNvPr>
          <p:cNvSpPr>
            <a:spLocks xmlns:a="http://schemas.openxmlformats.org/drawingml/2006/main" noGrp="1"/>
          </p:cNvSpPr>
          <p:nvPr/>
        </p:nvSpPr>
        <p:spPr>
          <a:xfrm xmlns:a="http://schemas.openxmlformats.org/drawingml/2006/main">
            <a:off x="685800" y="2514600"/>
            <a:ext cx="5334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00" b="0" i="0">
                <a:solidFill>
                  <a:srgbClr val="211B1E"/>
                </a:solidFill>
              </a:defRPr>
            </a:defPPr>
            <a:lvl1pPr>
              <a:defRPr sz="1800" b="0" i="0">
                <a:solidFill>
                  <a:srgbClr val="211B1E"/>
                </a:solidFill>
              </a:defRPr>
            </a:lvl1pPr>
            <a:lvl2pPr>
              <a:defRPr sz="1800" b="0" i="0">
                <a:solidFill>
                  <a:srgbClr val="211B1E"/>
                </a:solidFill>
              </a:defRPr>
            </a:lvl2pPr>
            <a:lvl3pPr>
              <a:defRPr sz="1800" b="0" i="0">
                <a:solidFill>
                  <a:srgbClr val="211B1E"/>
                </a:solidFill>
              </a:defRPr>
            </a:lvl3pPr>
            <a:lvl4pPr>
              <a:defRPr sz="1800" b="0" i="0">
                <a:solidFill>
                  <a:srgbClr val="211B1E"/>
                </a:solidFill>
              </a:defRPr>
            </a:lvl4pPr>
            <a:lvl5pPr>
              <a:defRPr sz="1800" b="0" i="0">
                <a:solidFill>
                  <a:srgbClr val="211B1E"/>
                </a:solidFill>
              </a:defRPr>
            </a:lvl5pPr>
            <a:lvl6pPr>
              <a:defRPr sz="1800" b="0" i="0">
                <a:solidFill>
                  <a:srgbClr val="211B1E"/>
                </a:solidFill>
              </a:defRPr>
            </a:lvl6pPr>
            <a:lvl7pPr>
              <a:defRPr sz="1800" b="0" i="0">
                <a:solidFill>
                  <a:srgbClr val="211B1E"/>
                </a:solidFill>
              </a:defRPr>
            </a:lvl7pPr>
            <a:lvl8pPr>
              <a:defRPr sz="1800" b="0" i="0">
                <a:solidFill>
                  <a:srgbClr val="211B1E"/>
                </a:solidFill>
              </a:defRPr>
            </a:lvl8pPr>
            <a:lvl9pPr>
              <a:defRPr sz="1800" b="0" i="0">
                <a:solidFill>
                  <a:srgbClr val="211B1E"/>
                </a:solidFill>
              </a:defRPr>
            </a:lvl9pPr>
          </a:lstStyle>
          <a:p xmlns:a="http://schemas.openxmlformats.org/drawingml/2006/main">
            <a:pPr>
              <a:defRPr sz="1800" b="0" i="0">
                <a:solidFill>
                  <a:srgbClr val="211B1E"/>
                </a:solidFill>
              </a:defRPr>
            </a:pPr>
            <a:r>
              <a:rPr sz="1800" b="0" i="0">
                <a:solidFill>
                  <a:srgbClr val="211B1E"/>
                </a:solidFill>
              </a:rPr>
              <a:t>Proposed first production and market-validation base</a:t>
            </a:r>
          </a:p>
        </p:txBody>
      </p:sp>
      <p:sp>
        <p:nvSpPr>
          <p:cNvPr id="10" name="">
            <a:extLst xmlns:a="http://schemas.openxmlformats.org/drawingml/2006/main">
              <a:ext uri="{FF2B5EF4-FFF2-40B4-BE49-F238E27FC236}">
                <a16:creationId xmlns:a16="http://schemas.microsoft.com/office/drawing/2014/main" id="{AFEF6497-4D82-44B4-B745-1DFC98FE5DFA}"/>
              </a:ext>
            </a:extLst>
          </p:cNvPr>
          <p:cNvSpPr>
            <a:spLocks xmlns:a="http://schemas.openxmlformats.org/drawingml/2006/main" noGrp="1"/>
          </p:cNvSpPr>
          <p:nvPr/>
        </p:nvSpPr>
        <p:spPr>
          <a:xfrm xmlns:a="http://schemas.openxmlformats.org/drawingml/2006/main">
            <a:off x="685800" y="3419475"/>
            <a:ext cx="5048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i="0">
                <a:solidFill>
                  <a:srgbClr val="211B1E"/>
                </a:solidFill>
              </a:defRPr>
            </a:defPPr>
            <a:lvl1pPr>
              <a:defRPr sz="1650" b="0" i="0">
                <a:solidFill>
                  <a:srgbClr val="211B1E"/>
                </a:solidFill>
              </a:defRPr>
            </a:lvl1pPr>
            <a:lvl2pPr>
              <a:defRPr sz="1650" b="0" i="0">
                <a:solidFill>
                  <a:srgbClr val="211B1E"/>
                </a:solidFill>
              </a:defRPr>
            </a:lvl2pPr>
            <a:lvl3pPr>
              <a:defRPr sz="1650" b="0" i="0">
                <a:solidFill>
                  <a:srgbClr val="211B1E"/>
                </a:solidFill>
              </a:defRPr>
            </a:lvl3pPr>
            <a:lvl4pPr>
              <a:defRPr sz="1650" b="0" i="0">
                <a:solidFill>
                  <a:srgbClr val="211B1E"/>
                </a:solidFill>
              </a:defRPr>
            </a:lvl4pPr>
            <a:lvl5pPr>
              <a:defRPr sz="1650" b="0" i="0">
                <a:solidFill>
                  <a:srgbClr val="211B1E"/>
                </a:solidFill>
              </a:defRPr>
            </a:lvl5pPr>
            <a:lvl6pPr>
              <a:defRPr sz="1650" b="0" i="0">
                <a:solidFill>
                  <a:srgbClr val="211B1E"/>
                </a:solidFill>
              </a:defRPr>
            </a:lvl6pPr>
            <a:lvl7pPr>
              <a:defRPr sz="1650" b="0" i="0">
                <a:solidFill>
                  <a:srgbClr val="211B1E"/>
                </a:solidFill>
              </a:defRPr>
            </a:lvl7pPr>
            <a:lvl8pPr>
              <a:defRPr sz="1650" b="0" i="0">
                <a:solidFill>
                  <a:srgbClr val="211B1E"/>
                </a:solidFill>
              </a:defRPr>
            </a:lvl8pPr>
            <a:lvl9pPr>
              <a:defRPr sz="1650" b="0" i="0">
                <a:solidFill>
                  <a:srgbClr val="211B1E"/>
                </a:solidFill>
              </a:defRPr>
            </a:lvl9pPr>
          </a:lstStyle>
          <a:p xmlns:a="http://schemas.openxmlformats.org/drawingml/2006/main">
            <a:pPr>
              <a:defRPr sz="1650" b="0" i="0">
                <a:solidFill>
                  <a:srgbClr val="211B1E"/>
                </a:solidFill>
              </a:defRPr>
            </a:pPr>
            <a:r>
              <a:rPr sz="1650" b="0" i="0">
                <a:solidFill>
                  <a:srgbClr val="211B1E"/>
                </a:solidFill>
              </a:rPr>
              <a:t>Founder reports the premises are a short distance from the Gulu Logistics Hub, an intermodal cargo facility.</a:t>
            </a:r>
          </a:p>
        </p:txBody>
      </p:sp>
      <p:sp>
        <p:nvSpPr>
          <p:cNvPr id="11" name="">
            <a:extLst xmlns:a="http://schemas.openxmlformats.org/drawingml/2006/main">
              <a:ext uri="{FF2B5EF4-FFF2-40B4-BE49-F238E27FC236}">
                <a16:creationId xmlns:a16="http://schemas.microsoft.com/office/drawing/2014/main" id="{E2DE761C-C91F-444B-B983-9ECC415BC40C}"/>
              </a:ext>
            </a:extLst>
          </p:cNvPr>
          <p:cNvSpPr>
            <a:spLocks xmlns:a="http://schemas.openxmlformats.org/drawingml/2006/main" noGrp="1"/>
          </p:cNvSpPr>
          <p:nvPr/>
        </p:nvSpPr>
        <p:spPr>
          <a:xfrm xmlns:a="http://schemas.openxmlformats.org/drawingml/2006/main">
            <a:off x="6762750" y="1809750"/>
            <a:ext cx="4095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FUTURE REGIONAL OPPORTUNITY</a:t>
            </a:r>
          </a:p>
        </p:txBody>
      </p:sp>
      <p:sp>
        <p:nvSpPr>
          <p:cNvPr id="12" name="">
            <a:extLst xmlns:a="http://schemas.openxmlformats.org/drawingml/2006/main">
              <a:ext uri="{FF2B5EF4-FFF2-40B4-BE49-F238E27FC236}">
                <a16:creationId xmlns:a16="http://schemas.microsoft.com/office/drawing/2014/main" id="{337B39CA-2F1F-4AD0-A015-792ABD271D41}"/>
              </a:ext>
            </a:extLst>
          </p:cNvPr>
          <p:cNvSpPr>
            <a:spLocks xmlns:a="http://schemas.openxmlformats.org/drawingml/2006/main" noGrp="1"/>
          </p:cNvSpPr>
          <p:nvPr/>
        </p:nvSpPr>
        <p:spPr>
          <a:xfrm xmlns:a="http://schemas.openxmlformats.org/drawingml/2006/main">
            <a:off x="6762750" y="2247900"/>
            <a:ext cx="3810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625" b="1" i="0">
                <a:solidFill>
                  <a:srgbClr val="321426"/>
                </a:solidFill>
              </a:defRPr>
            </a:defPPr>
            <a:lvl1pPr>
              <a:defRPr sz="2625" b="1" i="0">
                <a:solidFill>
                  <a:srgbClr val="321426"/>
                </a:solidFill>
              </a:defRPr>
            </a:lvl1pPr>
            <a:lvl2pPr>
              <a:defRPr sz="2625" b="1" i="0">
                <a:solidFill>
                  <a:srgbClr val="321426"/>
                </a:solidFill>
              </a:defRPr>
            </a:lvl2pPr>
            <a:lvl3pPr>
              <a:defRPr sz="2625" b="1" i="0">
                <a:solidFill>
                  <a:srgbClr val="321426"/>
                </a:solidFill>
              </a:defRPr>
            </a:lvl3pPr>
            <a:lvl4pPr>
              <a:defRPr sz="2625" b="1" i="0">
                <a:solidFill>
                  <a:srgbClr val="321426"/>
                </a:solidFill>
              </a:defRPr>
            </a:lvl4pPr>
            <a:lvl5pPr>
              <a:defRPr sz="2625" b="1" i="0">
                <a:solidFill>
                  <a:srgbClr val="321426"/>
                </a:solidFill>
              </a:defRPr>
            </a:lvl5pPr>
            <a:lvl6pPr>
              <a:defRPr sz="2625" b="1" i="0">
                <a:solidFill>
                  <a:srgbClr val="321426"/>
                </a:solidFill>
              </a:defRPr>
            </a:lvl6pPr>
            <a:lvl7pPr>
              <a:defRPr sz="2625" b="1" i="0">
                <a:solidFill>
                  <a:srgbClr val="321426"/>
                </a:solidFill>
              </a:defRPr>
            </a:lvl7pPr>
            <a:lvl8pPr>
              <a:defRPr sz="2625" b="1" i="0">
                <a:solidFill>
                  <a:srgbClr val="321426"/>
                </a:solidFill>
              </a:defRPr>
            </a:lvl8pPr>
            <a:lvl9pPr>
              <a:defRPr sz="2625" b="1" i="0">
                <a:solidFill>
                  <a:srgbClr val="321426"/>
                </a:solidFill>
              </a:defRPr>
            </a:lvl9pPr>
          </a:lstStyle>
          <a:p xmlns:a="http://schemas.openxmlformats.org/drawingml/2006/main">
            <a:pPr>
              <a:defRPr sz="2625" b="1" i="0">
                <a:solidFill>
                  <a:srgbClr val="321426"/>
                </a:solidFill>
              </a:defRPr>
            </a:pPr>
            <a:r>
              <a:rPr sz="2625" b="1" i="0">
                <a:solidFill>
                  <a:srgbClr val="321426"/>
                </a:solidFill>
              </a:rPr>
              <a:t>South Sudan</a:t>
            </a:r>
          </a:p>
          <a:p xmlns:a="http://schemas.openxmlformats.org/drawingml/2006/main">
            <a:pPr>
              <a:defRPr sz="2625" b="1" i="0">
                <a:solidFill>
                  <a:srgbClr val="321426"/>
                </a:solidFill>
              </a:defRPr>
            </a:pPr>
            <a:r>
              <a:rPr sz="2625" b="1" i="0">
                <a:solidFill>
                  <a:srgbClr val="321426"/>
                </a:solidFill>
              </a:rPr>
              <a:t>Eastern DRC</a:t>
            </a:r>
          </a:p>
        </p:txBody>
      </p:sp>
      <p:sp>
        <p:nvSpPr>
          <p:cNvPr id="13" name="">
            <a:extLst xmlns:a="http://schemas.openxmlformats.org/drawingml/2006/main">
              <a:ext uri="{FF2B5EF4-FFF2-40B4-BE49-F238E27FC236}">
                <a16:creationId xmlns:a16="http://schemas.microsoft.com/office/drawing/2014/main" id="{5695DE2C-45B4-469E-9508-A509C90F2AA6}"/>
              </a:ext>
            </a:extLst>
          </p:cNvPr>
          <p:cNvSpPr>
            <a:spLocks xmlns:a="http://schemas.openxmlformats.org/drawingml/2006/main" noGrp="1"/>
          </p:cNvSpPr>
          <p:nvPr/>
        </p:nvSpPr>
        <p:spPr>
          <a:xfrm xmlns:a="http://schemas.openxmlformats.org/drawingml/2006/main">
            <a:off x="6762750" y="3562350"/>
            <a:ext cx="4191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00" b="0" i="0">
                <a:solidFill>
                  <a:srgbClr val="211B1E"/>
                </a:solidFill>
              </a:defRPr>
            </a:defPPr>
            <a:lvl1pPr>
              <a:defRPr sz="1500" b="0" i="0">
                <a:solidFill>
                  <a:srgbClr val="211B1E"/>
                </a:solidFill>
              </a:defRPr>
            </a:lvl1pPr>
            <a:lvl2pPr>
              <a:defRPr sz="1500" b="0" i="0">
                <a:solidFill>
                  <a:srgbClr val="211B1E"/>
                </a:solidFill>
              </a:defRPr>
            </a:lvl2pPr>
            <a:lvl3pPr>
              <a:defRPr sz="1500" b="0" i="0">
                <a:solidFill>
                  <a:srgbClr val="211B1E"/>
                </a:solidFill>
              </a:defRPr>
            </a:lvl3pPr>
            <a:lvl4pPr>
              <a:defRPr sz="1500" b="0" i="0">
                <a:solidFill>
                  <a:srgbClr val="211B1E"/>
                </a:solidFill>
              </a:defRPr>
            </a:lvl4pPr>
            <a:lvl5pPr>
              <a:defRPr sz="1500" b="0" i="0">
                <a:solidFill>
                  <a:srgbClr val="211B1E"/>
                </a:solidFill>
              </a:defRPr>
            </a:lvl5pPr>
            <a:lvl6pPr>
              <a:defRPr sz="1500" b="0" i="0">
                <a:solidFill>
                  <a:srgbClr val="211B1E"/>
                </a:solidFill>
              </a:defRPr>
            </a:lvl6pPr>
            <a:lvl7pPr>
              <a:defRPr sz="1500" b="0" i="0">
                <a:solidFill>
                  <a:srgbClr val="211B1E"/>
                </a:solidFill>
              </a:defRPr>
            </a:lvl7pPr>
            <a:lvl8pPr>
              <a:defRPr sz="1500" b="0" i="0">
                <a:solidFill>
                  <a:srgbClr val="211B1E"/>
                </a:solidFill>
              </a:defRPr>
            </a:lvl8pPr>
            <a:lvl9pPr>
              <a:defRPr sz="1500" b="0" i="0">
                <a:solidFill>
                  <a:srgbClr val="211B1E"/>
                </a:solidFill>
              </a:defRPr>
            </a:lvl9pPr>
          </a:lstStyle>
          <a:p xmlns:a="http://schemas.openxmlformats.org/drawingml/2006/main">
            <a:pPr>
              <a:defRPr sz="1500" b="0" i="0">
                <a:solidFill>
                  <a:srgbClr val="211B1E"/>
                </a:solidFill>
              </a:defRPr>
            </a:pPr>
            <a:r>
              <a:rPr sz="1500" b="0" i="0">
                <a:solidFill>
                  <a:srgbClr val="211B1E"/>
                </a:solidFill>
              </a:rPr>
              <a:t>Potential markets to assess after Uganda pilot evidence, freight routes, import requirements, and buyer demand are confirmed.</a:t>
            </a:r>
          </a:p>
        </p:txBody>
      </p:sp>
      <p:sp>
        <p:nvSpPr>
          <p:cNvPr id="14" name="">
            <a:extLst xmlns:a="http://schemas.openxmlformats.org/drawingml/2006/main">
              <a:ext uri="{FF2B5EF4-FFF2-40B4-BE49-F238E27FC236}">
                <a16:creationId xmlns:a16="http://schemas.microsoft.com/office/drawing/2014/main" id="{D94E522E-94D3-4994-AF79-9574D1D7E209}"/>
              </a:ext>
            </a:extLst>
          </p:cNvPr>
          <p:cNvSpPr>
            <a:spLocks xmlns:a="http://schemas.openxmlformats.org/drawingml/2006/main" noGrp="1"/>
          </p:cNvSpPr>
          <p:nvPr/>
        </p:nvSpPr>
        <p:spPr>
          <a:xfrm xmlns:a="http://schemas.openxmlformats.org/drawingml/2006/main">
            <a:off x="685800" y="4981575"/>
            <a:ext cx="102870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EAEFAA7-8FEF-4D7B-AF8C-7DE68A34206A}"/>
              </a:ext>
            </a:extLst>
          </p:cNvPr>
          <p:cNvSpPr>
            <a:spLocks xmlns:a="http://schemas.openxmlformats.org/drawingml/2006/main" noGrp="1"/>
          </p:cNvSpPr>
          <p:nvPr/>
        </p:nvSpPr>
        <p:spPr>
          <a:xfrm xmlns:a="http://schemas.openxmlformats.org/drawingml/2006/main">
            <a:off x="685800" y="5257800"/>
            <a:ext cx="10096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350" b="0" i="1">
                <a:solidFill>
                  <a:srgbClr val="756A70"/>
                </a:solidFill>
              </a:defRPr>
            </a:defPPr>
            <a:lvl1pPr>
              <a:defRPr sz="1350" b="0" i="1">
                <a:solidFill>
                  <a:srgbClr val="756A70"/>
                </a:solidFill>
              </a:defRPr>
            </a:lvl1pPr>
            <a:lvl2pPr>
              <a:defRPr sz="1350" b="0" i="1">
                <a:solidFill>
                  <a:srgbClr val="756A70"/>
                </a:solidFill>
              </a:defRPr>
            </a:lvl2pPr>
            <a:lvl3pPr>
              <a:defRPr sz="1350" b="0" i="1">
                <a:solidFill>
                  <a:srgbClr val="756A70"/>
                </a:solidFill>
              </a:defRPr>
            </a:lvl3pPr>
            <a:lvl4pPr>
              <a:defRPr sz="1350" b="0" i="1">
                <a:solidFill>
                  <a:srgbClr val="756A70"/>
                </a:solidFill>
              </a:defRPr>
            </a:lvl4pPr>
            <a:lvl5pPr>
              <a:defRPr sz="1350" b="0" i="1">
                <a:solidFill>
                  <a:srgbClr val="756A70"/>
                </a:solidFill>
              </a:defRPr>
            </a:lvl5pPr>
            <a:lvl6pPr>
              <a:defRPr sz="1350" b="0" i="1">
                <a:solidFill>
                  <a:srgbClr val="756A70"/>
                </a:solidFill>
              </a:defRPr>
            </a:lvl6pPr>
            <a:lvl7pPr>
              <a:defRPr sz="1350" b="0" i="1">
                <a:solidFill>
                  <a:srgbClr val="756A70"/>
                </a:solidFill>
              </a:defRPr>
            </a:lvl7pPr>
            <a:lvl8pPr>
              <a:defRPr sz="1350" b="0" i="1">
                <a:solidFill>
                  <a:srgbClr val="756A70"/>
                </a:solidFill>
              </a:defRPr>
            </a:lvl8pPr>
            <a:lvl9pPr>
              <a:defRPr sz="1350" b="0" i="1">
                <a:solidFill>
                  <a:srgbClr val="756A70"/>
                </a:solidFill>
              </a:defRPr>
            </a:lvl9pPr>
          </a:lstStyle>
          <a:p xmlns:a="http://schemas.openxmlformats.org/drawingml/2006/main">
            <a:pPr>
              <a:defRPr sz="1350" b="0" i="1">
                <a:solidFill>
                  <a:srgbClr val="756A70"/>
                </a:solidFill>
              </a:defRPr>
            </a:pPr>
            <a:r>
              <a:rPr sz="1350" b="0" i="1">
                <a:solidFill>
                  <a:srgbClr val="756A70"/>
                </a:solidFill>
              </a:rPr>
              <a:t>Railway rehabilitation is a potential enabler, not a confirmed operating route or launch date.</a:t>
            </a:r>
          </a:p>
        </p:txBody>
      </p:sp>
    </p:spTree>
    <p:extLst>
      <p:ext uri="{BB962C8B-B14F-4D97-AF65-F5344CB8AC3E}">
        <p14:creationId xmlns:p14="http://schemas.microsoft.com/office/powerpoint/2010/main" val="1502806590"/>
      </p:ext>
    </p:extLst>
  </p:cSld>
</p:sld>
</file>

<file path=ppt/slides/slide6.xml><?xml version="1.0" encoding="utf-8"?>
<p:sld xmlns:p="http://schemas.openxmlformats.org/presentationml/2006/main">
  <p:cSld>
    <p:bg>
      <p:bgPr>
        <a:solidFill xmlns:a="http://schemas.openxmlformats.org/drawingml/2006/main">
          <a:srgbClr val="FBF7F1"/>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58DA55D-EA62-482B-9524-8781B7E6B427}"/>
              </a:ext>
            </a:extLst>
          </p:cNvPr>
          <p:cNvSpPr>
            <a:spLocks xmlns:a="http://schemas.openxmlformats.org/drawingml/2006/main" noGrp="1"/>
          </p:cNvSpPr>
          <p:nvPr/>
        </p:nvSpPr>
        <p:spPr>
          <a:xfrm xmlns:a="http://schemas.openxmlformats.org/drawingml/2006/main">
            <a:off x="0" y="0"/>
            <a:ext cx="142875" cy="6858000"/>
          </a:xfrm>
          <a:prstGeom xmlns:a="http://schemas.openxmlformats.org/drawingml/2006/main" prst="rect">
            <a:avLst/>
          </a:prstGeom>
          <a:solidFill xmlns:a="http://schemas.openxmlformats.org/drawingml/2006/main">
            <a:srgbClr val="A32F59"/>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9B9E90A-2C50-4DB6-A3A5-08BBECF83DD6}"/>
              </a:ext>
            </a:extLst>
          </p:cNvPr>
          <p:cNvSpPr>
            <a:spLocks xmlns:a="http://schemas.openxmlformats.org/drawingml/2006/main" noGrp="1"/>
          </p:cNvSpPr>
          <p:nvPr/>
        </p:nvSpPr>
        <p:spPr>
          <a:xfrm xmlns:a="http://schemas.openxmlformats.org/drawingml/2006/main">
            <a:off x="685800" y="400050"/>
            <a:ext cx="7429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05  |  COMMERCIAL PLAN</a:t>
            </a:r>
          </a:p>
        </p:txBody>
      </p:sp>
      <p:sp>
        <p:nvSpPr>
          <p:cNvPr id="3" name="">
            <a:extLst xmlns:a="http://schemas.openxmlformats.org/drawingml/2006/main">
              <a:ext uri="{FF2B5EF4-FFF2-40B4-BE49-F238E27FC236}">
                <a16:creationId xmlns:a16="http://schemas.microsoft.com/office/drawing/2014/main" id="{5CB35FA7-0016-4C52-AE97-1B0F990E54F2}"/>
              </a:ext>
            </a:extLst>
          </p:cNvPr>
          <p:cNvSpPr>
            <a:spLocks xmlns:a="http://schemas.openxmlformats.org/drawingml/2006/main" noGrp="1"/>
          </p:cNvSpPr>
          <p:nvPr/>
        </p:nvSpPr>
        <p:spPr>
          <a:xfrm xmlns:a="http://schemas.openxmlformats.org/drawingml/2006/main">
            <a:off x="685800" y="742950"/>
            <a:ext cx="10668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850" b="1" i="0">
                <a:solidFill>
                  <a:srgbClr val="321426"/>
                </a:solidFill>
              </a:defRPr>
            </a:defPPr>
            <a:lvl1pPr>
              <a:defRPr sz="2850" b="1" i="0">
                <a:solidFill>
                  <a:srgbClr val="321426"/>
                </a:solidFill>
              </a:defRPr>
            </a:lvl1pPr>
            <a:lvl2pPr>
              <a:defRPr sz="2850" b="1" i="0">
                <a:solidFill>
                  <a:srgbClr val="321426"/>
                </a:solidFill>
              </a:defRPr>
            </a:lvl2pPr>
            <a:lvl3pPr>
              <a:defRPr sz="2850" b="1" i="0">
                <a:solidFill>
                  <a:srgbClr val="321426"/>
                </a:solidFill>
              </a:defRPr>
            </a:lvl3pPr>
            <a:lvl4pPr>
              <a:defRPr sz="2850" b="1" i="0">
                <a:solidFill>
                  <a:srgbClr val="321426"/>
                </a:solidFill>
              </a:defRPr>
            </a:lvl4pPr>
            <a:lvl5pPr>
              <a:defRPr sz="2850" b="1" i="0">
                <a:solidFill>
                  <a:srgbClr val="321426"/>
                </a:solidFill>
              </a:defRPr>
            </a:lvl5pPr>
            <a:lvl6pPr>
              <a:defRPr sz="2850" b="1" i="0">
                <a:solidFill>
                  <a:srgbClr val="321426"/>
                </a:solidFill>
              </a:defRPr>
            </a:lvl6pPr>
            <a:lvl7pPr>
              <a:defRPr sz="2850" b="1" i="0">
                <a:solidFill>
                  <a:srgbClr val="321426"/>
                </a:solidFill>
              </a:defRPr>
            </a:lvl7pPr>
            <a:lvl8pPr>
              <a:defRPr sz="2850" b="1" i="0">
                <a:solidFill>
                  <a:srgbClr val="321426"/>
                </a:solidFill>
              </a:defRPr>
            </a:lvl8pPr>
            <a:lvl9pPr>
              <a:defRPr sz="2850" b="1" i="0">
                <a:solidFill>
                  <a:srgbClr val="321426"/>
                </a:solidFill>
              </a:defRPr>
            </a:lvl9pPr>
          </a:lstStyle>
          <a:p xmlns:a="http://schemas.openxmlformats.org/drawingml/2006/main">
            <a:pPr>
              <a:defRPr sz="2850" b="1" i="0">
                <a:solidFill>
                  <a:srgbClr val="321426"/>
                </a:solidFill>
              </a:defRPr>
            </a:pPr>
            <a:r>
              <a:rPr sz="2850" b="1" i="0">
                <a:solidFill>
                  <a:srgbClr val="321426"/>
                </a:solidFill>
              </a:rPr>
              <a:t>A measured route to market</a:t>
            </a:r>
          </a:p>
        </p:txBody>
      </p:sp>
      <p:sp>
        <p:nvSpPr>
          <p:cNvPr id="4" name="">
            <a:extLst xmlns:a="http://schemas.openxmlformats.org/drawingml/2006/main">
              <a:ext uri="{FF2B5EF4-FFF2-40B4-BE49-F238E27FC236}">
                <a16:creationId xmlns:a16="http://schemas.microsoft.com/office/drawing/2014/main" id="{EC9B5482-E870-4732-B92B-6EB2213D1AC1}"/>
              </a:ext>
            </a:extLst>
          </p:cNvPr>
          <p:cNvSpPr>
            <a:spLocks xmlns:a="http://schemas.openxmlformats.org/drawingml/2006/main" noGrp="1"/>
          </p:cNvSpPr>
          <p:nvPr/>
        </p:nvSpPr>
        <p:spPr>
          <a:xfrm xmlns:a="http://schemas.openxmlformats.org/drawingml/2006/main">
            <a:off x="685800" y="1438275"/>
            <a:ext cx="108204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488CC1A-49FC-497C-A892-AA75D593856A}"/>
              </a:ext>
            </a:extLst>
          </p:cNvPr>
          <p:cNvSpPr>
            <a:spLocks xmlns:a="http://schemas.openxmlformats.org/drawingml/2006/main" noGrp="1"/>
          </p:cNvSpPr>
          <p:nvPr/>
        </p:nvSpPr>
        <p:spPr>
          <a:xfrm xmlns:a="http://schemas.openxmlformats.org/drawingml/2006/main">
            <a:off x="685800" y="6334125"/>
            <a:ext cx="10820400" cy="9525"/>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80748B7-A72E-479E-B0D1-FBBE8BEF9D35}"/>
              </a:ext>
            </a:extLst>
          </p:cNvPr>
          <p:cNvSpPr>
            <a:spLocks xmlns:a="http://schemas.openxmlformats.org/drawingml/2006/main" noGrp="1"/>
          </p:cNvSpPr>
          <p:nvPr/>
        </p:nvSpPr>
        <p:spPr>
          <a:xfrm xmlns:a="http://schemas.openxmlformats.org/drawingml/2006/main">
            <a:off x="685800" y="6457950"/>
            <a:ext cx="7429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1" i="0">
                <a:solidFill>
                  <a:srgbClr val="756A70"/>
                </a:solidFill>
              </a:defRPr>
            </a:defPPr>
            <a:lvl1pPr>
              <a:defRPr sz="975" b="1" i="0">
                <a:solidFill>
                  <a:srgbClr val="756A70"/>
                </a:solidFill>
              </a:defRPr>
            </a:lvl1pPr>
            <a:lvl2pPr>
              <a:defRPr sz="975" b="1" i="0">
                <a:solidFill>
                  <a:srgbClr val="756A70"/>
                </a:solidFill>
              </a:defRPr>
            </a:lvl2pPr>
            <a:lvl3pPr>
              <a:defRPr sz="975" b="1" i="0">
                <a:solidFill>
                  <a:srgbClr val="756A70"/>
                </a:solidFill>
              </a:defRPr>
            </a:lvl3pPr>
            <a:lvl4pPr>
              <a:defRPr sz="975" b="1" i="0">
                <a:solidFill>
                  <a:srgbClr val="756A70"/>
                </a:solidFill>
              </a:defRPr>
            </a:lvl4pPr>
            <a:lvl5pPr>
              <a:defRPr sz="975" b="1" i="0">
                <a:solidFill>
                  <a:srgbClr val="756A70"/>
                </a:solidFill>
              </a:defRPr>
            </a:lvl5pPr>
            <a:lvl6pPr>
              <a:defRPr sz="975" b="1" i="0">
                <a:solidFill>
                  <a:srgbClr val="756A70"/>
                </a:solidFill>
              </a:defRPr>
            </a:lvl6pPr>
            <a:lvl7pPr>
              <a:defRPr sz="975" b="1" i="0">
                <a:solidFill>
                  <a:srgbClr val="756A70"/>
                </a:solidFill>
              </a:defRPr>
            </a:lvl7pPr>
            <a:lvl8pPr>
              <a:defRPr sz="975" b="1" i="0">
                <a:solidFill>
                  <a:srgbClr val="756A70"/>
                </a:solidFill>
              </a:defRPr>
            </a:lvl8pPr>
            <a:lvl9pPr>
              <a:defRPr sz="975" b="1" i="0">
                <a:solidFill>
                  <a:srgbClr val="756A70"/>
                </a:solidFill>
              </a:defRPr>
            </a:lvl9pPr>
          </a:lstStyle>
          <a:p xmlns:a="http://schemas.openxmlformats.org/drawingml/2006/main">
            <a:pPr>
              <a:defRPr sz="975" b="1" i="0">
                <a:solidFill>
                  <a:srgbClr val="756A70"/>
                </a:solidFill>
              </a:defRPr>
            </a:pPr>
            <a:r>
              <a:rPr sz="975" b="1" i="0">
                <a:solidFill>
                  <a:srgbClr val="756A70"/>
                </a:solidFill>
              </a:rPr>
              <a:t>ZAVA BEVERAGES  |  INVESTOR DISCUSSION DRAFT</a:t>
            </a:r>
          </a:p>
        </p:txBody>
      </p:sp>
      <p:sp>
        <p:nvSpPr>
          <p:cNvPr id="7" name="">
            <a:extLst xmlns:a="http://schemas.openxmlformats.org/drawingml/2006/main">
              <a:ext uri="{FF2B5EF4-FFF2-40B4-BE49-F238E27FC236}">
                <a16:creationId xmlns:a16="http://schemas.microsoft.com/office/drawing/2014/main" id="{76FC5BC6-A50E-404A-87A5-4968B61FEB24}"/>
              </a:ext>
            </a:extLst>
          </p:cNvPr>
          <p:cNvSpPr>
            <a:spLocks xmlns:a="http://schemas.openxmlformats.org/drawingml/2006/main" noGrp="1"/>
          </p:cNvSpPr>
          <p:nvPr/>
        </p:nvSpPr>
        <p:spPr>
          <a:xfrm xmlns:a="http://schemas.openxmlformats.org/drawingml/2006/main">
            <a:off x="10934700" y="6448425"/>
            <a:ext cx="57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06</a:t>
            </a:r>
          </a:p>
        </p:txBody>
      </p:sp>
      <p:sp>
        <p:nvSpPr>
          <p:cNvPr id="8" name="">
            <a:extLst xmlns:a="http://schemas.openxmlformats.org/drawingml/2006/main">
              <a:ext uri="{FF2B5EF4-FFF2-40B4-BE49-F238E27FC236}">
                <a16:creationId xmlns:a16="http://schemas.microsoft.com/office/drawing/2014/main" id="{8F575501-A614-4034-A95F-C1D57D7AF931}"/>
              </a:ext>
            </a:extLst>
          </p:cNvPr>
          <p:cNvSpPr>
            <a:spLocks xmlns:a="http://schemas.openxmlformats.org/drawingml/2006/main" noGrp="1"/>
          </p:cNvSpPr>
          <p:nvPr/>
        </p:nvSpPr>
        <p:spPr>
          <a:xfrm xmlns:a="http://schemas.openxmlformats.org/drawingml/2006/main">
            <a:off x="685800" y="1905000"/>
            <a:ext cx="8096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150" b="1" i="0">
                <a:solidFill>
                  <a:srgbClr val="D9758D"/>
                </a:solidFill>
              </a:defRPr>
            </a:defPPr>
            <a:lvl1pPr>
              <a:defRPr sz="3150" b="1" i="0">
                <a:solidFill>
                  <a:srgbClr val="D9758D"/>
                </a:solidFill>
              </a:defRPr>
            </a:lvl1pPr>
            <a:lvl2pPr>
              <a:defRPr sz="3150" b="1" i="0">
                <a:solidFill>
                  <a:srgbClr val="D9758D"/>
                </a:solidFill>
              </a:defRPr>
            </a:lvl2pPr>
            <a:lvl3pPr>
              <a:defRPr sz="3150" b="1" i="0">
                <a:solidFill>
                  <a:srgbClr val="D9758D"/>
                </a:solidFill>
              </a:defRPr>
            </a:lvl3pPr>
            <a:lvl4pPr>
              <a:defRPr sz="3150" b="1" i="0">
                <a:solidFill>
                  <a:srgbClr val="D9758D"/>
                </a:solidFill>
              </a:defRPr>
            </a:lvl4pPr>
            <a:lvl5pPr>
              <a:defRPr sz="3150" b="1" i="0">
                <a:solidFill>
                  <a:srgbClr val="D9758D"/>
                </a:solidFill>
              </a:defRPr>
            </a:lvl5pPr>
            <a:lvl6pPr>
              <a:defRPr sz="3150" b="1" i="0">
                <a:solidFill>
                  <a:srgbClr val="D9758D"/>
                </a:solidFill>
              </a:defRPr>
            </a:lvl6pPr>
            <a:lvl7pPr>
              <a:defRPr sz="3150" b="1" i="0">
                <a:solidFill>
                  <a:srgbClr val="D9758D"/>
                </a:solidFill>
              </a:defRPr>
            </a:lvl7pPr>
            <a:lvl8pPr>
              <a:defRPr sz="3150" b="1" i="0">
                <a:solidFill>
                  <a:srgbClr val="D9758D"/>
                </a:solidFill>
              </a:defRPr>
            </a:lvl8pPr>
            <a:lvl9pPr>
              <a:defRPr sz="3150" b="1" i="0">
                <a:solidFill>
                  <a:srgbClr val="D9758D"/>
                </a:solidFill>
              </a:defRPr>
            </a:lvl9pPr>
          </a:lstStyle>
          <a:p xmlns:a="http://schemas.openxmlformats.org/drawingml/2006/main">
            <a:pPr>
              <a:defRPr sz="3150" b="1" i="0">
                <a:solidFill>
                  <a:srgbClr val="D9758D"/>
                </a:solidFill>
              </a:defRPr>
            </a:pPr>
            <a:r>
              <a:rPr sz="3150" b="1" i="0">
                <a:solidFill>
                  <a:srgbClr val="D9758D"/>
                </a:solidFill>
              </a:rPr>
              <a:t>01</a:t>
            </a:r>
          </a:p>
        </p:txBody>
      </p:sp>
      <p:sp>
        <p:nvSpPr>
          <p:cNvPr id="9" name="">
            <a:extLst xmlns:a="http://schemas.openxmlformats.org/drawingml/2006/main">
              <a:ext uri="{FF2B5EF4-FFF2-40B4-BE49-F238E27FC236}">
                <a16:creationId xmlns:a16="http://schemas.microsoft.com/office/drawing/2014/main" id="{460C874D-8921-4E7C-A033-4D7F1401FDFD}"/>
              </a:ext>
            </a:extLst>
          </p:cNvPr>
          <p:cNvSpPr>
            <a:spLocks xmlns:a="http://schemas.openxmlformats.org/drawingml/2006/main" noGrp="1"/>
          </p:cNvSpPr>
          <p:nvPr/>
        </p:nvSpPr>
        <p:spPr>
          <a:xfrm xmlns:a="http://schemas.openxmlformats.org/drawingml/2006/main">
            <a:off x="1619250" y="1943100"/>
            <a:ext cx="3714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1" i="0">
                <a:solidFill>
                  <a:srgbClr val="321426"/>
                </a:solidFill>
              </a:defRPr>
            </a:defPPr>
            <a:lvl1pPr>
              <a:defRPr sz="1950" b="1" i="0">
                <a:solidFill>
                  <a:srgbClr val="321426"/>
                </a:solidFill>
              </a:defRPr>
            </a:lvl1pPr>
            <a:lvl2pPr>
              <a:defRPr sz="1950" b="1" i="0">
                <a:solidFill>
                  <a:srgbClr val="321426"/>
                </a:solidFill>
              </a:defRPr>
            </a:lvl2pPr>
            <a:lvl3pPr>
              <a:defRPr sz="1950" b="1" i="0">
                <a:solidFill>
                  <a:srgbClr val="321426"/>
                </a:solidFill>
              </a:defRPr>
            </a:lvl3pPr>
            <a:lvl4pPr>
              <a:defRPr sz="1950" b="1" i="0">
                <a:solidFill>
                  <a:srgbClr val="321426"/>
                </a:solidFill>
              </a:defRPr>
            </a:lvl4pPr>
            <a:lvl5pPr>
              <a:defRPr sz="1950" b="1" i="0">
                <a:solidFill>
                  <a:srgbClr val="321426"/>
                </a:solidFill>
              </a:defRPr>
            </a:lvl5pPr>
            <a:lvl6pPr>
              <a:defRPr sz="1950" b="1" i="0">
                <a:solidFill>
                  <a:srgbClr val="321426"/>
                </a:solidFill>
              </a:defRPr>
            </a:lvl6pPr>
            <a:lvl7pPr>
              <a:defRPr sz="1950" b="1" i="0">
                <a:solidFill>
                  <a:srgbClr val="321426"/>
                </a:solidFill>
              </a:defRPr>
            </a:lvl7pPr>
            <a:lvl8pPr>
              <a:defRPr sz="1950" b="1" i="0">
                <a:solidFill>
                  <a:srgbClr val="321426"/>
                </a:solidFill>
              </a:defRPr>
            </a:lvl8pPr>
            <a:lvl9pPr>
              <a:defRPr sz="1950" b="1" i="0">
                <a:solidFill>
                  <a:srgbClr val="321426"/>
                </a:solidFill>
              </a:defRPr>
            </a:lvl9pPr>
          </a:lstStyle>
          <a:p xmlns:a="http://schemas.openxmlformats.org/drawingml/2006/main">
            <a:pPr>
              <a:defRPr sz="1950" b="1" i="0">
                <a:solidFill>
                  <a:srgbClr val="321426"/>
                </a:solidFill>
              </a:defRPr>
            </a:pPr>
            <a:r>
              <a:rPr sz="1950" b="1" i="0">
                <a:solidFill>
                  <a:srgbClr val="321426"/>
                </a:solidFill>
              </a:rPr>
              <a:t>Pilot in Gulu</a:t>
            </a:r>
          </a:p>
        </p:txBody>
      </p:sp>
      <p:sp>
        <p:nvSpPr>
          <p:cNvPr id="10" name="">
            <a:extLst xmlns:a="http://schemas.openxmlformats.org/drawingml/2006/main">
              <a:ext uri="{FF2B5EF4-FFF2-40B4-BE49-F238E27FC236}">
                <a16:creationId xmlns:a16="http://schemas.microsoft.com/office/drawing/2014/main" id="{CD7FC1A5-0F74-460E-B3C4-C2748E909A65}"/>
              </a:ext>
            </a:extLst>
          </p:cNvPr>
          <p:cNvSpPr>
            <a:spLocks xmlns:a="http://schemas.openxmlformats.org/drawingml/2006/main" noGrp="1"/>
          </p:cNvSpPr>
          <p:nvPr/>
        </p:nvSpPr>
        <p:spPr>
          <a:xfrm xmlns:a="http://schemas.openxmlformats.org/drawingml/2006/main">
            <a:off x="1619250" y="2419350"/>
            <a:ext cx="4000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00" b="0" i="0">
                <a:solidFill>
                  <a:srgbClr val="211B1E"/>
                </a:solidFill>
              </a:defRPr>
            </a:defPPr>
            <a:lvl1pPr>
              <a:defRPr sz="1500" b="0" i="0">
                <a:solidFill>
                  <a:srgbClr val="211B1E"/>
                </a:solidFill>
              </a:defRPr>
            </a:lvl1pPr>
            <a:lvl2pPr>
              <a:defRPr sz="1500" b="0" i="0">
                <a:solidFill>
                  <a:srgbClr val="211B1E"/>
                </a:solidFill>
              </a:defRPr>
            </a:lvl2pPr>
            <a:lvl3pPr>
              <a:defRPr sz="1500" b="0" i="0">
                <a:solidFill>
                  <a:srgbClr val="211B1E"/>
                </a:solidFill>
              </a:defRPr>
            </a:lvl3pPr>
            <a:lvl4pPr>
              <a:defRPr sz="1500" b="0" i="0">
                <a:solidFill>
                  <a:srgbClr val="211B1E"/>
                </a:solidFill>
              </a:defRPr>
            </a:lvl4pPr>
            <a:lvl5pPr>
              <a:defRPr sz="1500" b="0" i="0">
                <a:solidFill>
                  <a:srgbClr val="211B1E"/>
                </a:solidFill>
              </a:defRPr>
            </a:lvl5pPr>
            <a:lvl6pPr>
              <a:defRPr sz="1500" b="0" i="0">
                <a:solidFill>
                  <a:srgbClr val="211B1E"/>
                </a:solidFill>
              </a:defRPr>
            </a:lvl6pPr>
            <a:lvl7pPr>
              <a:defRPr sz="1500" b="0" i="0">
                <a:solidFill>
                  <a:srgbClr val="211B1E"/>
                </a:solidFill>
              </a:defRPr>
            </a:lvl7pPr>
            <a:lvl8pPr>
              <a:defRPr sz="1500" b="0" i="0">
                <a:solidFill>
                  <a:srgbClr val="211B1E"/>
                </a:solidFill>
              </a:defRPr>
            </a:lvl8pPr>
            <a:lvl9pPr>
              <a:defRPr sz="1500" b="0" i="0">
                <a:solidFill>
                  <a:srgbClr val="211B1E"/>
                </a:solidFill>
              </a:defRPr>
            </a:lvl9pPr>
          </a:lstStyle>
          <a:p xmlns:a="http://schemas.openxmlformats.org/drawingml/2006/main">
            <a:pPr>
              <a:defRPr sz="1500" b="0" i="0">
                <a:solidFill>
                  <a:srgbClr val="211B1E"/>
                </a:solidFill>
              </a:defRPr>
            </a:pPr>
            <a:r>
              <a:rPr sz="1500" b="0" i="0">
                <a:solidFill>
                  <a:srgbClr val="211B1E"/>
                </a:solidFill>
              </a:rPr>
              <a:t>Confirm production readiness, run a controlled batch, and test with selected vendors and consumers.</a:t>
            </a:r>
          </a:p>
        </p:txBody>
      </p:sp>
      <p:sp>
        <p:nvSpPr>
          <p:cNvPr id="11" name="">
            <a:extLst xmlns:a="http://schemas.openxmlformats.org/drawingml/2006/main">
              <a:ext uri="{FF2B5EF4-FFF2-40B4-BE49-F238E27FC236}">
                <a16:creationId xmlns:a16="http://schemas.microsoft.com/office/drawing/2014/main" id="{651B7A88-E3AF-494D-8C48-8EE5059580B4}"/>
              </a:ext>
            </a:extLst>
          </p:cNvPr>
          <p:cNvSpPr>
            <a:spLocks xmlns:a="http://schemas.openxmlformats.org/drawingml/2006/main" noGrp="1"/>
          </p:cNvSpPr>
          <p:nvPr/>
        </p:nvSpPr>
        <p:spPr>
          <a:xfrm xmlns:a="http://schemas.openxmlformats.org/drawingml/2006/main">
            <a:off x="6419850" y="1905000"/>
            <a:ext cx="8096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150" b="1" i="0">
                <a:solidFill>
                  <a:srgbClr val="D9758D"/>
                </a:solidFill>
              </a:defRPr>
            </a:defPPr>
            <a:lvl1pPr>
              <a:defRPr sz="3150" b="1" i="0">
                <a:solidFill>
                  <a:srgbClr val="D9758D"/>
                </a:solidFill>
              </a:defRPr>
            </a:lvl1pPr>
            <a:lvl2pPr>
              <a:defRPr sz="3150" b="1" i="0">
                <a:solidFill>
                  <a:srgbClr val="D9758D"/>
                </a:solidFill>
              </a:defRPr>
            </a:lvl2pPr>
            <a:lvl3pPr>
              <a:defRPr sz="3150" b="1" i="0">
                <a:solidFill>
                  <a:srgbClr val="D9758D"/>
                </a:solidFill>
              </a:defRPr>
            </a:lvl3pPr>
            <a:lvl4pPr>
              <a:defRPr sz="3150" b="1" i="0">
                <a:solidFill>
                  <a:srgbClr val="D9758D"/>
                </a:solidFill>
              </a:defRPr>
            </a:lvl4pPr>
            <a:lvl5pPr>
              <a:defRPr sz="3150" b="1" i="0">
                <a:solidFill>
                  <a:srgbClr val="D9758D"/>
                </a:solidFill>
              </a:defRPr>
            </a:lvl5pPr>
            <a:lvl6pPr>
              <a:defRPr sz="3150" b="1" i="0">
                <a:solidFill>
                  <a:srgbClr val="D9758D"/>
                </a:solidFill>
              </a:defRPr>
            </a:lvl6pPr>
            <a:lvl7pPr>
              <a:defRPr sz="3150" b="1" i="0">
                <a:solidFill>
                  <a:srgbClr val="D9758D"/>
                </a:solidFill>
              </a:defRPr>
            </a:lvl7pPr>
            <a:lvl8pPr>
              <a:defRPr sz="3150" b="1" i="0">
                <a:solidFill>
                  <a:srgbClr val="D9758D"/>
                </a:solidFill>
              </a:defRPr>
            </a:lvl8pPr>
            <a:lvl9pPr>
              <a:defRPr sz="3150" b="1" i="0">
                <a:solidFill>
                  <a:srgbClr val="D9758D"/>
                </a:solidFill>
              </a:defRPr>
            </a:lvl9pPr>
          </a:lstStyle>
          <a:p xmlns:a="http://schemas.openxmlformats.org/drawingml/2006/main">
            <a:pPr>
              <a:defRPr sz="3150" b="1" i="0">
                <a:solidFill>
                  <a:srgbClr val="D9758D"/>
                </a:solidFill>
              </a:defRPr>
            </a:pPr>
            <a:r>
              <a:rPr sz="3150" b="1" i="0">
                <a:solidFill>
                  <a:srgbClr val="D9758D"/>
                </a:solidFill>
              </a:rPr>
              <a:t>02</a:t>
            </a:r>
          </a:p>
        </p:txBody>
      </p:sp>
      <p:sp>
        <p:nvSpPr>
          <p:cNvPr id="12" name="">
            <a:extLst xmlns:a="http://schemas.openxmlformats.org/drawingml/2006/main">
              <a:ext uri="{FF2B5EF4-FFF2-40B4-BE49-F238E27FC236}">
                <a16:creationId xmlns:a16="http://schemas.microsoft.com/office/drawing/2014/main" id="{CB0F8616-B3D0-48F3-B359-3371087AB0CA}"/>
              </a:ext>
            </a:extLst>
          </p:cNvPr>
          <p:cNvSpPr>
            <a:spLocks xmlns:a="http://schemas.openxmlformats.org/drawingml/2006/main" noGrp="1"/>
          </p:cNvSpPr>
          <p:nvPr/>
        </p:nvSpPr>
        <p:spPr>
          <a:xfrm xmlns:a="http://schemas.openxmlformats.org/drawingml/2006/main">
            <a:off x="7353300" y="1943100"/>
            <a:ext cx="3714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1" i="0">
                <a:solidFill>
                  <a:srgbClr val="321426"/>
                </a:solidFill>
              </a:defRPr>
            </a:defPPr>
            <a:lvl1pPr>
              <a:defRPr sz="1950" b="1" i="0">
                <a:solidFill>
                  <a:srgbClr val="321426"/>
                </a:solidFill>
              </a:defRPr>
            </a:lvl1pPr>
            <a:lvl2pPr>
              <a:defRPr sz="1950" b="1" i="0">
                <a:solidFill>
                  <a:srgbClr val="321426"/>
                </a:solidFill>
              </a:defRPr>
            </a:lvl2pPr>
            <a:lvl3pPr>
              <a:defRPr sz="1950" b="1" i="0">
                <a:solidFill>
                  <a:srgbClr val="321426"/>
                </a:solidFill>
              </a:defRPr>
            </a:lvl3pPr>
            <a:lvl4pPr>
              <a:defRPr sz="1950" b="1" i="0">
                <a:solidFill>
                  <a:srgbClr val="321426"/>
                </a:solidFill>
              </a:defRPr>
            </a:lvl4pPr>
            <a:lvl5pPr>
              <a:defRPr sz="1950" b="1" i="0">
                <a:solidFill>
                  <a:srgbClr val="321426"/>
                </a:solidFill>
              </a:defRPr>
            </a:lvl5pPr>
            <a:lvl6pPr>
              <a:defRPr sz="1950" b="1" i="0">
                <a:solidFill>
                  <a:srgbClr val="321426"/>
                </a:solidFill>
              </a:defRPr>
            </a:lvl6pPr>
            <a:lvl7pPr>
              <a:defRPr sz="1950" b="1" i="0">
                <a:solidFill>
                  <a:srgbClr val="321426"/>
                </a:solidFill>
              </a:defRPr>
            </a:lvl7pPr>
            <a:lvl8pPr>
              <a:defRPr sz="1950" b="1" i="0">
                <a:solidFill>
                  <a:srgbClr val="321426"/>
                </a:solidFill>
              </a:defRPr>
            </a:lvl8pPr>
            <a:lvl9pPr>
              <a:defRPr sz="1950" b="1" i="0">
                <a:solidFill>
                  <a:srgbClr val="321426"/>
                </a:solidFill>
              </a:defRPr>
            </a:lvl9pPr>
          </a:lstStyle>
          <a:p xmlns:a="http://schemas.openxmlformats.org/drawingml/2006/main">
            <a:pPr>
              <a:defRPr sz="1950" b="1" i="0">
                <a:solidFill>
                  <a:srgbClr val="321426"/>
                </a:solidFill>
              </a:defRPr>
            </a:pPr>
            <a:r>
              <a:rPr sz="1950" b="1" i="0">
                <a:solidFill>
                  <a:srgbClr val="321426"/>
                </a:solidFill>
              </a:rPr>
              <a:t>Measure demand</a:t>
            </a:r>
          </a:p>
        </p:txBody>
      </p:sp>
      <p:sp>
        <p:nvSpPr>
          <p:cNvPr id="13" name="">
            <a:extLst xmlns:a="http://schemas.openxmlformats.org/drawingml/2006/main">
              <a:ext uri="{FF2B5EF4-FFF2-40B4-BE49-F238E27FC236}">
                <a16:creationId xmlns:a16="http://schemas.microsoft.com/office/drawing/2014/main" id="{1C8B6129-E532-428C-B5E5-CE9989073671}"/>
              </a:ext>
            </a:extLst>
          </p:cNvPr>
          <p:cNvSpPr>
            <a:spLocks xmlns:a="http://schemas.openxmlformats.org/drawingml/2006/main" noGrp="1"/>
          </p:cNvSpPr>
          <p:nvPr/>
        </p:nvSpPr>
        <p:spPr>
          <a:xfrm xmlns:a="http://schemas.openxmlformats.org/drawingml/2006/main">
            <a:off x="7353300" y="2419350"/>
            <a:ext cx="3905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00" b="0" i="0">
                <a:solidFill>
                  <a:srgbClr val="211B1E"/>
                </a:solidFill>
              </a:defRPr>
            </a:defPPr>
            <a:lvl1pPr>
              <a:defRPr sz="1500" b="0" i="0">
                <a:solidFill>
                  <a:srgbClr val="211B1E"/>
                </a:solidFill>
              </a:defRPr>
            </a:lvl1pPr>
            <a:lvl2pPr>
              <a:defRPr sz="1500" b="0" i="0">
                <a:solidFill>
                  <a:srgbClr val="211B1E"/>
                </a:solidFill>
              </a:defRPr>
            </a:lvl2pPr>
            <a:lvl3pPr>
              <a:defRPr sz="1500" b="0" i="0">
                <a:solidFill>
                  <a:srgbClr val="211B1E"/>
                </a:solidFill>
              </a:defRPr>
            </a:lvl3pPr>
            <a:lvl4pPr>
              <a:defRPr sz="1500" b="0" i="0">
                <a:solidFill>
                  <a:srgbClr val="211B1E"/>
                </a:solidFill>
              </a:defRPr>
            </a:lvl4pPr>
            <a:lvl5pPr>
              <a:defRPr sz="1500" b="0" i="0">
                <a:solidFill>
                  <a:srgbClr val="211B1E"/>
                </a:solidFill>
              </a:defRPr>
            </a:lvl5pPr>
            <a:lvl6pPr>
              <a:defRPr sz="1500" b="0" i="0">
                <a:solidFill>
                  <a:srgbClr val="211B1E"/>
                </a:solidFill>
              </a:defRPr>
            </a:lvl6pPr>
            <a:lvl7pPr>
              <a:defRPr sz="1500" b="0" i="0">
                <a:solidFill>
                  <a:srgbClr val="211B1E"/>
                </a:solidFill>
              </a:defRPr>
            </a:lvl7pPr>
            <a:lvl8pPr>
              <a:defRPr sz="1500" b="0" i="0">
                <a:solidFill>
                  <a:srgbClr val="211B1E"/>
                </a:solidFill>
              </a:defRPr>
            </a:lvl8pPr>
            <a:lvl9pPr>
              <a:defRPr sz="1500" b="0" i="0">
                <a:solidFill>
                  <a:srgbClr val="211B1E"/>
                </a:solidFill>
              </a:defRPr>
            </a:lvl9pPr>
          </a:lstStyle>
          <a:p xmlns:a="http://schemas.openxmlformats.org/drawingml/2006/main">
            <a:pPr>
              <a:defRPr sz="1500" b="0" i="0">
                <a:solidFill>
                  <a:srgbClr val="211B1E"/>
                </a:solidFill>
              </a:defRPr>
            </a:pPr>
            <a:r>
              <a:rPr sz="1500" b="0" i="0">
                <a:solidFill>
                  <a:srgbClr val="211B1E"/>
                </a:solidFill>
              </a:rPr>
              <a:t>Track units offered and sold, price response, retailer feedback, and repeat purchase.</a:t>
            </a:r>
          </a:p>
        </p:txBody>
      </p:sp>
      <p:sp>
        <p:nvSpPr>
          <p:cNvPr id="14" name="">
            <a:extLst xmlns:a="http://schemas.openxmlformats.org/drawingml/2006/main">
              <a:ext uri="{FF2B5EF4-FFF2-40B4-BE49-F238E27FC236}">
                <a16:creationId xmlns:a16="http://schemas.microsoft.com/office/drawing/2014/main" id="{AB9FE4B6-1996-40CA-95F8-D4C97DDA25B3}"/>
              </a:ext>
            </a:extLst>
          </p:cNvPr>
          <p:cNvSpPr>
            <a:spLocks xmlns:a="http://schemas.openxmlformats.org/drawingml/2006/main" noGrp="1"/>
          </p:cNvSpPr>
          <p:nvPr/>
        </p:nvSpPr>
        <p:spPr>
          <a:xfrm xmlns:a="http://schemas.openxmlformats.org/drawingml/2006/main">
            <a:off x="685800" y="3543300"/>
            <a:ext cx="102870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00F5552-80B1-41F3-9581-EFBF8892AD2D}"/>
              </a:ext>
            </a:extLst>
          </p:cNvPr>
          <p:cNvSpPr>
            <a:spLocks xmlns:a="http://schemas.openxmlformats.org/drawingml/2006/main" noGrp="1"/>
          </p:cNvSpPr>
          <p:nvPr/>
        </p:nvSpPr>
        <p:spPr>
          <a:xfrm xmlns:a="http://schemas.openxmlformats.org/drawingml/2006/main">
            <a:off x="685800" y="3905250"/>
            <a:ext cx="8096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150" b="1" i="0">
                <a:solidFill>
                  <a:srgbClr val="D9758D"/>
                </a:solidFill>
              </a:defRPr>
            </a:defPPr>
            <a:lvl1pPr>
              <a:defRPr sz="3150" b="1" i="0">
                <a:solidFill>
                  <a:srgbClr val="D9758D"/>
                </a:solidFill>
              </a:defRPr>
            </a:lvl1pPr>
            <a:lvl2pPr>
              <a:defRPr sz="3150" b="1" i="0">
                <a:solidFill>
                  <a:srgbClr val="D9758D"/>
                </a:solidFill>
              </a:defRPr>
            </a:lvl2pPr>
            <a:lvl3pPr>
              <a:defRPr sz="3150" b="1" i="0">
                <a:solidFill>
                  <a:srgbClr val="D9758D"/>
                </a:solidFill>
              </a:defRPr>
            </a:lvl3pPr>
            <a:lvl4pPr>
              <a:defRPr sz="3150" b="1" i="0">
                <a:solidFill>
                  <a:srgbClr val="D9758D"/>
                </a:solidFill>
              </a:defRPr>
            </a:lvl4pPr>
            <a:lvl5pPr>
              <a:defRPr sz="3150" b="1" i="0">
                <a:solidFill>
                  <a:srgbClr val="D9758D"/>
                </a:solidFill>
              </a:defRPr>
            </a:lvl5pPr>
            <a:lvl6pPr>
              <a:defRPr sz="3150" b="1" i="0">
                <a:solidFill>
                  <a:srgbClr val="D9758D"/>
                </a:solidFill>
              </a:defRPr>
            </a:lvl6pPr>
            <a:lvl7pPr>
              <a:defRPr sz="3150" b="1" i="0">
                <a:solidFill>
                  <a:srgbClr val="D9758D"/>
                </a:solidFill>
              </a:defRPr>
            </a:lvl7pPr>
            <a:lvl8pPr>
              <a:defRPr sz="3150" b="1" i="0">
                <a:solidFill>
                  <a:srgbClr val="D9758D"/>
                </a:solidFill>
              </a:defRPr>
            </a:lvl8pPr>
            <a:lvl9pPr>
              <a:defRPr sz="3150" b="1" i="0">
                <a:solidFill>
                  <a:srgbClr val="D9758D"/>
                </a:solidFill>
              </a:defRPr>
            </a:lvl9pPr>
          </a:lstStyle>
          <a:p xmlns:a="http://schemas.openxmlformats.org/drawingml/2006/main">
            <a:pPr>
              <a:defRPr sz="3150" b="1" i="0">
                <a:solidFill>
                  <a:srgbClr val="D9758D"/>
                </a:solidFill>
              </a:defRPr>
            </a:pPr>
            <a:r>
              <a:rPr sz="3150" b="1" i="0">
                <a:solidFill>
                  <a:srgbClr val="D9758D"/>
                </a:solidFill>
              </a:rPr>
              <a:t>03</a:t>
            </a:r>
          </a:p>
        </p:txBody>
      </p:sp>
      <p:sp>
        <p:nvSpPr>
          <p:cNvPr id="16" name="">
            <a:extLst xmlns:a="http://schemas.openxmlformats.org/drawingml/2006/main">
              <a:ext uri="{FF2B5EF4-FFF2-40B4-BE49-F238E27FC236}">
                <a16:creationId xmlns:a16="http://schemas.microsoft.com/office/drawing/2014/main" id="{F4D08692-97BF-4CB7-B004-32071BC87154}"/>
              </a:ext>
            </a:extLst>
          </p:cNvPr>
          <p:cNvSpPr>
            <a:spLocks xmlns:a="http://schemas.openxmlformats.org/drawingml/2006/main" noGrp="1"/>
          </p:cNvSpPr>
          <p:nvPr/>
        </p:nvSpPr>
        <p:spPr>
          <a:xfrm xmlns:a="http://schemas.openxmlformats.org/drawingml/2006/main">
            <a:off x="1619250" y="3943350"/>
            <a:ext cx="3714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1" i="0">
                <a:solidFill>
                  <a:srgbClr val="321426"/>
                </a:solidFill>
              </a:defRPr>
            </a:defPPr>
            <a:lvl1pPr>
              <a:defRPr sz="1950" b="1" i="0">
                <a:solidFill>
                  <a:srgbClr val="321426"/>
                </a:solidFill>
              </a:defRPr>
            </a:lvl1pPr>
            <a:lvl2pPr>
              <a:defRPr sz="1950" b="1" i="0">
                <a:solidFill>
                  <a:srgbClr val="321426"/>
                </a:solidFill>
              </a:defRPr>
            </a:lvl2pPr>
            <a:lvl3pPr>
              <a:defRPr sz="1950" b="1" i="0">
                <a:solidFill>
                  <a:srgbClr val="321426"/>
                </a:solidFill>
              </a:defRPr>
            </a:lvl3pPr>
            <a:lvl4pPr>
              <a:defRPr sz="1950" b="1" i="0">
                <a:solidFill>
                  <a:srgbClr val="321426"/>
                </a:solidFill>
              </a:defRPr>
            </a:lvl4pPr>
            <a:lvl5pPr>
              <a:defRPr sz="1950" b="1" i="0">
                <a:solidFill>
                  <a:srgbClr val="321426"/>
                </a:solidFill>
              </a:defRPr>
            </a:lvl5pPr>
            <a:lvl6pPr>
              <a:defRPr sz="1950" b="1" i="0">
                <a:solidFill>
                  <a:srgbClr val="321426"/>
                </a:solidFill>
              </a:defRPr>
            </a:lvl6pPr>
            <a:lvl7pPr>
              <a:defRPr sz="1950" b="1" i="0">
                <a:solidFill>
                  <a:srgbClr val="321426"/>
                </a:solidFill>
              </a:defRPr>
            </a:lvl7pPr>
            <a:lvl8pPr>
              <a:defRPr sz="1950" b="1" i="0">
                <a:solidFill>
                  <a:srgbClr val="321426"/>
                </a:solidFill>
              </a:defRPr>
            </a:lvl8pPr>
            <a:lvl9pPr>
              <a:defRPr sz="1950" b="1" i="0">
                <a:solidFill>
                  <a:srgbClr val="321426"/>
                </a:solidFill>
              </a:defRPr>
            </a:lvl9pPr>
          </a:lstStyle>
          <a:p xmlns:a="http://schemas.openxmlformats.org/drawingml/2006/main">
            <a:pPr>
              <a:defRPr sz="1950" b="1" i="0">
                <a:solidFill>
                  <a:srgbClr val="321426"/>
                </a:solidFill>
              </a:defRPr>
            </a:pPr>
            <a:r>
              <a:rPr sz="1950" b="1" i="0">
                <a:solidFill>
                  <a:srgbClr val="321426"/>
                </a:solidFill>
              </a:rPr>
              <a:t>Expand selectively</a:t>
            </a:r>
          </a:p>
        </p:txBody>
      </p:sp>
      <p:sp>
        <p:nvSpPr>
          <p:cNvPr id="17" name="">
            <a:extLst xmlns:a="http://schemas.openxmlformats.org/drawingml/2006/main">
              <a:ext uri="{FF2B5EF4-FFF2-40B4-BE49-F238E27FC236}">
                <a16:creationId xmlns:a16="http://schemas.microsoft.com/office/drawing/2014/main" id="{8A4F8AF2-B095-4FB5-A2BF-19D30661B71B}"/>
              </a:ext>
            </a:extLst>
          </p:cNvPr>
          <p:cNvSpPr>
            <a:spLocks xmlns:a="http://schemas.openxmlformats.org/drawingml/2006/main" noGrp="1"/>
          </p:cNvSpPr>
          <p:nvPr/>
        </p:nvSpPr>
        <p:spPr>
          <a:xfrm xmlns:a="http://schemas.openxmlformats.org/drawingml/2006/main">
            <a:off x="1619250" y="4419600"/>
            <a:ext cx="40005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00" b="0" i="0">
                <a:solidFill>
                  <a:srgbClr val="211B1E"/>
                </a:solidFill>
              </a:defRPr>
            </a:defPPr>
            <a:lvl1pPr>
              <a:defRPr sz="1500" b="0" i="0">
                <a:solidFill>
                  <a:srgbClr val="211B1E"/>
                </a:solidFill>
              </a:defRPr>
            </a:lvl1pPr>
            <a:lvl2pPr>
              <a:defRPr sz="1500" b="0" i="0">
                <a:solidFill>
                  <a:srgbClr val="211B1E"/>
                </a:solidFill>
              </a:defRPr>
            </a:lvl2pPr>
            <a:lvl3pPr>
              <a:defRPr sz="1500" b="0" i="0">
                <a:solidFill>
                  <a:srgbClr val="211B1E"/>
                </a:solidFill>
              </a:defRPr>
            </a:lvl3pPr>
            <a:lvl4pPr>
              <a:defRPr sz="1500" b="0" i="0">
                <a:solidFill>
                  <a:srgbClr val="211B1E"/>
                </a:solidFill>
              </a:defRPr>
            </a:lvl4pPr>
            <a:lvl5pPr>
              <a:defRPr sz="1500" b="0" i="0">
                <a:solidFill>
                  <a:srgbClr val="211B1E"/>
                </a:solidFill>
              </a:defRPr>
            </a:lvl5pPr>
            <a:lvl6pPr>
              <a:defRPr sz="1500" b="0" i="0">
                <a:solidFill>
                  <a:srgbClr val="211B1E"/>
                </a:solidFill>
              </a:defRPr>
            </a:lvl6pPr>
            <a:lvl7pPr>
              <a:defRPr sz="1500" b="0" i="0">
                <a:solidFill>
                  <a:srgbClr val="211B1E"/>
                </a:solidFill>
              </a:defRPr>
            </a:lvl7pPr>
            <a:lvl8pPr>
              <a:defRPr sz="1500" b="0" i="0">
                <a:solidFill>
                  <a:srgbClr val="211B1E"/>
                </a:solidFill>
              </a:defRPr>
            </a:lvl8pPr>
            <a:lvl9pPr>
              <a:defRPr sz="1500" b="0" i="0">
                <a:solidFill>
                  <a:srgbClr val="211B1E"/>
                </a:solidFill>
              </a:defRPr>
            </a:lvl9pPr>
          </a:lstStyle>
          <a:p xmlns:a="http://schemas.openxmlformats.org/drawingml/2006/main">
            <a:pPr>
              <a:defRPr sz="1500" b="0" i="0">
                <a:solidFill>
                  <a:srgbClr val="211B1E"/>
                </a:solidFill>
              </a:defRPr>
            </a:pPr>
            <a:r>
              <a:rPr sz="1500" b="0" i="0">
                <a:solidFill>
                  <a:srgbClr val="211B1E"/>
                </a:solidFill>
              </a:rPr>
              <a:t>Use local bloggers and influencers for a small, trackable campaign; assess wider Ugandan distribution before cross-border expansion.</a:t>
            </a:r>
          </a:p>
        </p:txBody>
      </p:sp>
      <p:sp>
        <p:nvSpPr>
          <p:cNvPr id="18" name="">
            <a:extLst xmlns:a="http://schemas.openxmlformats.org/drawingml/2006/main">
              <a:ext uri="{FF2B5EF4-FFF2-40B4-BE49-F238E27FC236}">
                <a16:creationId xmlns:a16="http://schemas.microsoft.com/office/drawing/2014/main" id="{9B4DFB02-44CD-4691-9561-54C9409016C8}"/>
              </a:ext>
            </a:extLst>
          </p:cNvPr>
          <p:cNvSpPr>
            <a:spLocks xmlns:a="http://schemas.openxmlformats.org/drawingml/2006/main" noGrp="1"/>
          </p:cNvSpPr>
          <p:nvPr/>
        </p:nvSpPr>
        <p:spPr>
          <a:xfrm xmlns:a="http://schemas.openxmlformats.org/drawingml/2006/main">
            <a:off x="6419850" y="3905250"/>
            <a:ext cx="3905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1" i="0">
                <a:solidFill>
                  <a:srgbClr val="321426"/>
                </a:solidFill>
              </a:defRPr>
            </a:defPPr>
            <a:lvl1pPr>
              <a:defRPr sz="1950" b="1" i="0">
                <a:solidFill>
                  <a:srgbClr val="321426"/>
                </a:solidFill>
              </a:defRPr>
            </a:lvl1pPr>
            <a:lvl2pPr>
              <a:defRPr sz="1950" b="1" i="0">
                <a:solidFill>
                  <a:srgbClr val="321426"/>
                </a:solidFill>
              </a:defRPr>
            </a:lvl2pPr>
            <a:lvl3pPr>
              <a:defRPr sz="1950" b="1" i="0">
                <a:solidFill>
                  <a:srgbClr val="321426"/>
                </a:solidFill>
              </a:defRPr>
            </a:lvl3pPr>
            <a:lvl4pPr>
              <a:defRPr sz="1950" b="1" i="0">
                <a:solidFill>
                  <a:srgbClr val="321426"/>
                </a:solidFill>
              </a:defRPr>
            </a:lvl4pPr>
            <a:lvl5pPr>
              <a:defRPr sz="1950" b="1" i="0">
                <a:solidFill>
                  <a:srgbClr val="321426"/>
                </a:solidFill>
              </a:defRPr>
            </a:lvl5pPr>
            <a:lvl6pPr>
              <a:defRPr sz="1950" b="1" i="0">
                <a:solidFill>
                  <a:srgbClr val="321426"/>
                </a:solidFill>
              </a:defRPr>
            </a:lvl6pPr>
            <a:lvl7pPr>
              <a:defRPr sz="1950" b="1" i="0">
                <a:solidFill>
                  <a:srgbClr val="321426"/>
                </a:solidFill>
              </a:defRPr>
            </a:lvl7pPr>
            <a:lvl8pPr>
              <a:defRPr sz="1950" b="1" i="0">
                <a:solidFill>
                  <a:srgbClr val="321426"/>
                </a:solidFill>
              </a:defRPr>
            </a:lvl8pPr>
            <a:lvl9pPr>
              <a:defRPr sz="1950" b="1" i="0">
                <a:solidFill>
                  <a:srgbClr val="321426"/>
                </a:solidFill>
              </a:defRPr>
            </a:lvl9pPr>
          </a:lstStyle>
          <a:p xmlns:a="http://schemas.openxmlformats.org/drawingml/2006/main">
            <a:pPr>
              <a:defRPr sz="1950" b="1" i="0">
                <a:solidFill>
                  <a:srgbClr val="321426"/>
                </a:solidFill>
              </a:defRPr>
            </a:pPr>
            <a:r>
              <a:rPr sz="1950" b="1" i="0">
                <a:solidFill>
                  <a:srgbClr val="321426"/>
                </a:solidFill>
              </a:rPr>
              <a:t>Potential channels</a:t>
            </a:r>
          </a:p>
        </p:txBody>
      </p:sp>
      <p:sp>
        <p:nvSpPr>
          <p:cNvPr id="19" name="">
            <a:extLst xmlns:a="http://schemas.openxmlformats.org/drawingml/2006/main">
              <a:ext uri="{FF2B5EF4-FFF2-40B4-BE49-F238E27FC236}">
                <a16:creationId xmlns:a16="http://schemas.microsoft.com/office/drawing/2014/main" id="{C260AD3F-83AC-4A38-A618-E16608BA4661}"/>
              </a:ext>
            </a:extLst>
          </p:cNvPr>
          <p:cNvSpPr>
            <a:spLocks xmlns:a="http://schemas.openxmlformats.org/drawingml/2006/main" noGrp="1"/>
          </p:cNvSpPr>
          <p:nvPr/>
        </p:nvSpPr>
        <p:spPr>
          <a:xfrm xmlns:a="http://schemas.openxmlformats.org/drawingml/2006/main">
            <a:off x="6419850" y="4419600"/>
            <a:ext cx="4476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00" b="0" i="0">
                <a:solidFill>
                  <a:srgbClr val="211B1E"/>
                </a:solidFill>
              </a:defRPr>
            </a:defPPr>
            <a:lvl1pPr>
              <a:defRPr sz="1500" b="0" i="0">
                <a:solidFill>
                  <a:srgbClr val="211B1E"/>
                </a:solidFill>
              </a:defRPr>
            </a:lvl1pPr>
            <a:lvl2pPr>
              <a:defRPr sz="1500" b="0" i="0">
                <a:solidFill>
                  <a:srgbClr val="211B1E"/>
                </a:solidFill>
              </a:defRPr>
            </a:lvl2pPr>
            <a:lvl3pPr>
              <a:defRPr sz="1500" b="0" i="0">
                <a:solidFill>
                  <a:srgbClr val="211B1E"/>
                </a:solidFill>
              </a:defRPr>
            </a:lvl3pPr>
            <a:lvl4pPr>
              <a:defRPr sz="1500" b="0" i="0">
                <a:solidFill>
                  <a:srgbClr val="211B1E"/>
                </a:solidFill>
              </a:defRPr>
            </a:lvl4pPr>
            <a:lvl5pPr>
              <a:defRPr sz="1500" b="0" i="0">
                <a:solidFill>
                  <a:srgbClr val="211B1E"/>
                </a:solidFill>
              </a:defRPr>
            </a:lvl5pPr>
            <a:lvl6pPr>
              <a:defRPr sz="1500" b="0" i="0">
                <a:solidFill>
                  <a:srgbClr val="211B1E"/>
                </a:solidFill>
              </a:defRPr>
            </a:lvl6pPr>
            <a:lvl7pPr>
              <a:defRPr sz="1500" b="0" i="0">
                <a:solidFill>
                  <a:srgbClr val="211B1E"/>
                </a:solidFill>
              </a:defRPr>
            </a:lvl7pPr>
            <a:lvl8pPr>
              <a:defRPr sz="1500" b="0" i="0">
                <a:solidFill>
                  <a:srgbClr val="211B1E"/>
                </a:solidFill>
              </a:defRPr>
            </a:lvl8pPr>
            <a:lvl9pPr>
              <a:defRPr sz="1500" b="0" i="0">
                <a:solidFill>
                  <a:srgbClr val="211B1E"/>
                </a:solidFill>
              </a:defRPr>
            </a:lvl9pPr>
          </a:lstStyle>
          <a:p xmlns:a="http://schemas.openxmlformats.org/drawingml/2006/main">
            <a:pPr>
              <a:defRPr sz="1500" b="0" i="0">
                <a:solidFill>
                  <a:srgbClr val="211B1E"/>
                </a:solidFill>
              </a:defRPr>
            </a:pPr>
            <a:r>
              <a:rPr sz="1500" b="0" i="0">
                <a:solidFill>
                  <a:srgbClr val="211B1E"/>
                </a:solidFill>
              </a:rPr>
              <a:t>Local vendors  ·  Retailers  ·  Hospitality  ·  Distributors</a:t>
            </a:r>
          </a:p>
        </p:txBody>
      </p:sp>
    </p:spTree>
    <p:extLst>
      <p:ext uri="{BB962C8B-B14F-4D97-AF65-F5344CB8AC3E}">
        <p14:creationId xmlns:p14="http://schemas.microsoft.com/office/powerpoint/2010/main" val="388557157"/>
      </p:ext>
    </p:extLst>
  </p:cSld>
</p:sld>
</file>

<file path=ppt/slides/slide7.xml><?xml version="1.0" encoding="utf-8"?>
<p:sld xmlns:p="http://schemas.openxmlformats.org/presentationml/2006/main">
  <p:cSld>
    <p:bg>
      <p:bgPr>
        <a:solidFill xmlns:a="http://schemas.openxmlformats.org/drawingml/2006/main">
          <a:srgbClr val="FBF7F1"/>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50D3FE3-A33E-4021-8258-72F90F80635D}"/>
              </a:ext>
            </a:extLst>
          </p:cNvPr>
          <p:cNvSpPr>
            <a:spLocks xmlns:a="http://schemas.openxmlformats.org/drawingml/2006/main" noGrp="1"/>
          </p:cNvSpPr>
          <p:nvPr/>
        </p:nvSpPr>
        <p:spPr>
          <a:xfrm xmlns:a="http://schemas.openxmlformats.org/drawingml/2006/main">
            <a:off x="0" y="0"/>
            <a:ext cx="142875" cy="6858000"/>
          </a:xfrm>
          <a:prstGeom xmlns:a="http://schemas.openxmlformats.org/drawingml/2006/main" prst="rect">
            <a:avLst/>
          </a:prstGeom>
          <a:solidFill xmlns:a="http://schemas.openxmlformats.org/drawingml/2006/main">
            <a:srgbClr val="A32F59"/>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B085C79-C505-4F15-9FD6-B8587F3430E0}"/>
              </a:ext>
            </a:extLst>
          </p:cNvPr>
          <p:cNvSpPr>
            <a:spLocks xmlns:a="http://schemas.openxmlformats.org/drawingml/2006/main" noGrp="1"/>
          </p:cNvSpPr>
          <p:nvPr/>
        </p:nvSpPr>
        <p:spPr>
          <a:xfrm xmlns:a="http://schemas.openxmlformats.org/drawingml/2006/main">
            <a:off x="685800" y="400050"/>
            <a:ext cx="7429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06  |  PORTFOLIO</a:t>
            </a:r>
          </a:p>
        </p:txBody>
      </p:sp>
      <p:sp>
        <p:nvSpPr>
          <p:cNvPr id="3" name="">
            <a:extLst xmlns:a="http://schemas.openxmlformats.org/drawingml/2006/main">
              <a:ext uri="{FF2B5EF4-FFF2-40B4-BE49-F238E27FC236}">
                <a16:creationId xmlns:a16="http://schemas.microsoft.com/office/drawing/2014/main" id="{F1F81A4B-7008-4B99-879C-06FF608BC380}"/>
              </a:ext>
            </a:extLst>
          </p:cNvPr>
          <p:cNvSpPr>
            <a:spLocks xmlns:a="http://schemas.openxmlformats.org/drawingml/2006/main" noGrp="1"/>
          </p:cNvSpPr>
          <p:nvPr/>
        </p:nvSpPr>
        <p:spPr>
          <a:xfrm xmlns:a="http://schemas.openxmlformats.org/drawingml/2006/main">
            <a:off x="685800" y="742950"/>
            <a:ext cx="10668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850" b="1" i="0">
                <a:solidFill>
                  <a:srgbClr val="321426"/>
                </a:solidFill>
              </a:defRPr>
            </a:defPPr>
            <a:lvl1pPr>
              <a:defRPr sz="2850" b="1" i="0">
                <a:solidFill>
                  <a:srgbClr val="321426"/>
                </a:solidFill>
              </a:defRPr>
            </a:lvl1pPr>
            <a:lvl2pPr>
              <a:defRPr sz="2850" b="1" i="0">
                <a:solidFill>
                  <a:srgbClr val="321426"/>
                </a:solidFill>
              </a:defRPr>
            </a:lvl2pPr>
            <a:lvl3pPr>
              <a:defRPr sz="2850" b="1" i="0">
                <a:solidFill>
                  <a:srgbClr val="321426"/>
                </a:solidFill>
              </a:defRPr>
            </a:lvl3pPr>
            <a:lvl4pPr>
              <a:defRPr sz="2850" b="1" i="0">
                <a:solidFill>
                  <a:srgbClr val="321426"/>
                </a:solidFill>
              </a:defRPr>
            </a:lvl4pPr>
            <a:lvl5pPr>
              <a:defRPr sz="2850" b="1" i="0">
                <a:solidFill>
                  <a:srgbClr val="321426"/>
                </a:solidFill>
              </a:defRPr>
            </a:lvl5pPr>
            <a:lvl6pPr>
              <a:defRPr sz="2850" b="1" i="0">
                <a:solidFill>
                  <a:srgbClr val="321426"/>
                </a:solidFill>
              </a:defRPr>
            </a:lvl6pPr>
            <a:lvl7pPr>
              <a:defRPr sz="2850" b="1" i="0">
                <a:solidFill>
                  <a:srgbClr val="321426"/>
                </a:solidFill>
              </a:defRPr>
            </a:lvl7pPr>
            <a:lvl8pPr>
              <a:defRPr sz="2850" b="1" i="0">
                <a:solidFill>
                  <a:srgbClr val="321426"/>
                </a:solidFill>
              </a:defRPr>
            </a:lvl8pPr>
            <a:lvl9pPr>
              <a:defRPr sz="2850" b="1" i="0">
                <a:solidFill>
                  <a:srgbClr val="321426"/>
                </a:solidFill>
              </a:defRPr>
            </a:lvl9pPr>
          </a:lstStyle>
          <a:p xmlns:a="http://schemas.openxmlformats.org/drawingml/2006/main">
            <a:pPr>
              <a:defRPr sz="2850" b="1" i="0">
                <a:solidFill>
                  <a:srgbClr val="321426"/>
                </a:solidFill>
              </a:defRPr>
            </a:pPr>
            <a:r>
              <a:rPr sz="2850" b="1" i="0">
                <a:solidFill>
                  <a:srgbClr val="321426"/>
                </a:solidFill>
              </a:rPr>
              <a:t>Product range and roadmap</a:t>
            </a:r>
          </a:p>
        </p:txBody>
      </p:sp>
      <p:sp>
        <p:nvSpPr>
          <p:cNvPr id="4" name="">
            <a:extLst xmlns:a="http://schemas.openxmlformats.org/drawingml/2006/main">
              <a:ext uri="{FF2B5EF4-FFF2-40B4-BE49-F238E27FC236}">
                <a16:creationId xmlns:a16="http://schemas.microsoft.com/office/drawing/2014/main" id="{F7DAB4CA-3F74-4466-AD48-E387ED6736C6}"/>
              </a:ext>
            </a:extLst>
          </p:cNvPr>
          <p:cNvSpPr>
            <a:spLocks xmlns:a="http://schemas.openxmlformats.org/drawingml/2006/main" noGrp="1"/>
          </p:cNvSpPr>
          <p:nvPr/>
        </p:nvSpPr>
        <p:spPr>
          <a:xfrm xmlns:a="http://schemas.openxmlformats.org/drawingml/2006/main">
            <a:off x="685800" y="1438275"/>
            <a:ext cx="108204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25624659-3D4A-4F76-AEF4-63733EF1C15E}"/>
              </a:ext>
            </a:extLst>
          </p:cNvPr>
          <p:cNvSpPr>
            <a:spLocks xmlns:a="http://schemas.openxmlformats.org/drawingml/2006/main" noGrp="1"/>
          </p:cNvSpPr>
          <p:nvPr/>
        </p:nvSpPr>
        <p:spPr>
          <a:xfrm xmlns:a="http://schemas.openxmlformats.org/drawingml/2006/main">
            <a:off x="685800" y="6334125"/>
            <a:ext cx="10820400" cy="9525"/>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51EED82-9FD5-4209-931B-AFDD0D8A4781}"/>
              </a:ext>
            </a:extLst>
          </p:cNvPr>
          <p:cNvSpPr>
            <a:spLocks xmlns:a="http://schemas.openxmlformats.org/drawingml/2006/main" noGrp="1"/>
          </p:cNvSpPr>
          <p:nvPr/>
        </p:nvSpPr>
        <p:spPr>
          <a:xfrm xmlns:a="http://schemas.openxmlformats.org/drawingml/2006/main">
            <a:off x="685800" y="6457950"/>
            <a:ext cx="7429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1" i="0">
                <a:solidFill>
                  <a:srgbClr val="756A70"/>
                </a:solidFill>
              </a:defRPr>
            </a:defPPr>
            <a:lvl1pPr>
              <a:defRPr sz="975" b="1" i="0">
                <a:solidFill>
                  <a:srgbClr val="756A70"/>
                </a:solidFill>
              </a:defRPr>
            </a:lvl1pPr>
            <a:lvl2pPr>
              <a:defRPr sz="975" b="1" i="0">
                <a:solidFill>
                  <a:srgbClr val="756A70"/>
                </a:solidFill>
              </a:defRPr>
            </a:lvl2pPr>
            <a:lvl3pPr>
              <a:defRPr sz="975" b="1" i="0">
                <a:solidFill>
                  <a:srgbClr val="756A70"/>
                </a:solidFill>
              </a:defRPr>
            </a:lvl3pPr>
            <a:lvl4pPr>
              <a:defRPr sz="975" b="1" i="0">
                <a:solidFill>
                  <a:srgbClr val="756A70"/>
                </a:solidFill>
              </a:defRPr>
            </a:lvl4pPr>
            <a:lvl5pPr>
              <a:defRPr sz="975" b="1" i="0">
                <a:solidFill>
                  <a:srgbClr val="756A70"/>
                </a:solidFill>
              </a:defRPr>
            </a:lvl5pPr>
            <a:lvl6pPr>
              <a:defRPr sz="975" b="1" i="0">
                <a:solidFill>
                  <a:srgbClr val="756A70"/>
                </a:solidFill>
              </a:defRPr>
            </a:lvl6pPr>
            <a:lvl7pPr>
              <a:defRPr sz="975" b="1" i="0">
                <a:solidFill>
                  <a:srgbClr val="756A70"/>
                </a:solidFill>
              </a:defRPr>
            </a:lvl7pPr>
            <a:lvl8pPr>
              <a:defRPr sz="975" b="1" i="0">
                <a:solidFill>
                  <a:srgbClr val="756A70"/>
                </a:solidFill>
              </a:defRPr>
            </a:lvl8pPr>
            <a:lvl9pPr>
              <a:defRPr sz="975" b="1" i="0">
                <a:solidFill>
                  <a:srgbClr val="756A70"/>
                </a:solidFill>
              </a:defRPr>
            </a:lvl9pPr>
          </a:lstStyle>
          <a:p xmlns:a="http://schemas.openxmlformats.org/drawingml/2006/main">
            <a:pPr>
              <a:defRPr sz="975" b="1" i="0">
                <a:solidFill>
                  <a:srgbClr val="756A70"/>
                </a:solidFill>
              </a:defRPr>
            </a:pPr>
            <a:r>
              <a:rPr sz="975" b="1" i="0">
                <a:solidFill>
                  <a:srgbClr val="756A70"/>
                </a:solidFill>
              </a:rPr>
              <a:t>ZAVA BEVERAGES  |  INVESTOR DISCUSSION DRAFT</a:t>
            </a:r>
          </a:p>
        </p:txBody>
      </p:sp>
      <p:sp>
        <p:nvSpPr>
          <p:cNvPr id="7" name="">
            <a:extLst xmlns:a="http://schemas.openxmlformats.org/drawingml/2006/main">
              <a:ext uri="{FF2B5EF4-FFF2-40B4-BE49-F238E27FC236}">
                <a16:creationId xmlns:a16="http://schemas.microsoft.com/office/drawing/2014/main" id="{457AB0CB-D836-40E1-AC82-21E221BF419C}"/>
              </a:ext>
            </a:extLst>
          </p:cNvPr>
          <p:cNvSpPr>
            <a:spLocks xmlns:a="http://schemas.openxmlformats.org/drawingml/2006/main" noGrp="1"/>
          </p:cNvSpPr>
          <p:nvPr/>
        </p:nvSpPr>
        <p:spPr>
          <a:xfrm xmlns:a="http://schemas.openxmlformats.org/drawingml/2006/main">
            <a:off x="10934700" y="6448425"/>
            <a:ext cx="57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07</a:t>
            </a:r>
          </a:p>
        </p:txBody>
      </p:sp>
      <p:sp>
        <p:nvSpPr>
          <p:cNvPr id="8" name="">
            <a:extLst xmlns:a="http://schemas.openxmlformats.org/drawingml/2006/main">
              <a:ext uri="{FF2B5EF4-FFF2-40B4-BE49-F238E27FC236}">
                <a16:creationId xmlns:a16="http://schemas.microsoft.com/office/drawing/2014/main" id="{E33E9058-104A-46ED-A4B8-C6FD3A08987A}"/>
              </a:ext>
            </a:extLst>
          </p:cNvPr>
          <p:cNvSpPr>
            <a:spLocks xmlns:a="http://schemas.openxmlformats.org/drawingml/2006/main" noGrp="1"/>
          </p:cNvSpPr>
          <p:nvPr/>
        </p:nvSpPr>
        <p:spPr>
          <a:xfrm xmlns:a="http://schemas.openxmlformats.org/drawingml/2006/main">
            <a:off x="685800" y="1847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NOW</a:t>
            </a:r>
          </a:p>
        </p:txBody>
      </p:sp>
      <p:sp>
        <p:nvSpPr>
          <p:cNvPr id="9" name="">
            <a:extLst xmlns:a="http://schemas.openxmlformats.org/drawingml/2006/main">
              <a:ext uri="{FF2B5EF4-FFF2-40B4-BE49-F238E27FC236}">
                <a16:creationId xmlns:a16="http://schemas.microsoft.com/office/drawing/2014/main" id="{9D6CB87D-7BEC-4805-9CC0-5C93FA6D8468}"/>
              </a:ext>
            </a:extLst>
          </p:cNvPr>
          <p:cNvSpPr>
            <a:spLocks xmlns:a="http://schemas.openxmlformats.org/drawingml/2006/main" noGrp="1"/>
          </p:cNvSpPr>
          <p:nvPr/>
        </p:nvSpPr>
        <p:spPr>
          <a:xfrm xmlns:a="http://schemas.openxmlformats.org/drawingml/2006/main">
            <a:off x="685800" y="2266950"/>
            <a:ext cx="41433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400" b="1" i="0">
                <a:solidFill>
                  <a:srgbClr val="321426"/>
                </a:solidFill>
              </a:defRPr>
            </a:defPPr>
            <a:lvl1pPr>
              <a:defRPr sz="2400" b="1" i="0">
                <a:solidFill>
                  <a:srgbClr val="321426"/>
                </a:solidFill>
              </a:defRPr>
            </a:lvl1pPr>
            <a:lvl2pPr>
              <a:defRPr sz="2400" b="1" i="0">
                <a:solidFill>
                  <a:srgbClr val="321426"/>
                </a:solidFill>
              </a:defRPr>
            </a:lvl2pPr>
            <a:lvl3pPr>
              <a:defRPr sz="2400" b="1" i="0">
                <a:solidFill>
                  <a:srgbClr val="321426"/>
                </a:solidFill>
              </a:defRPr>
            </a:lvl3pPr>
            <a:lvl4pPr>
              <a:defRPr sz="2400" b="1" i="0">
                <a:solidFill>
                  <a:srgbClr val="321426"/>
                </a:solidFill>
              </a:defRPr>
            </a:lvl4pPr>
            <a:lvl5pPr>
              <a:defRPr sz="2400" b="1" i="0">
                <a:solidFill>
                  <a:srgbClr val="321426"/>
                </a:solidFill>
              </a:defRPr>
            </a:lvl5pPr>
            <a:lvl6pPr>
              <a:defRPr sz="2400" b="1" i="0">
                <a:solidFill>
                  <a:srgbClr val="321426"/>
                </a:solidFill>
              </a:defRPr>
            </a:lvl6pPr>
            <a:lvl7pPr>
              <a:defRPr sz="2400" b="1" i="0">
                <a:solidFill>
                  <a:srgbClr val="321426"/>
                </a:solidFill>
              </a:defRPr>
            </a:lvl7pPr>
            <a:lvl8pPr>
              <a:defRPr sz="2400" b="1" i="0">
                <a:solidFill>
                  <a:srgbClr val="321426"/>
                </a:solidFill>
              </a:defRPr>
            </a:lvl8pPr>
            <a:lvl9pPr>
              <a:defRPr sz="2400" b="1" i="0">
                <a:solidFill>
                  <a:srgbClr val="321426"/>
                </a:solidFill>
              </a:defRPr>
            </a:lvl9pPr>
          </a:lstStyle>
          <a:p xmlns:a="http://schemas.openxmlformats.org/drawingml/2006/main">
            <a:pPr>
              <a:defRPr sz="2400" b="1" i="0">
                <a:solidFill>
                  <a:srgbClr val="321426"/>
                </a:solidFill>
              </a:defRPr>
            </a:pPr>
            <a:r>
              <a:rPr sz="2400" b="1" i="0">
                <a:solidFill>
                  <a:srgbClr val="321426"/>
                </a:solidFill>
              </a:rPr>
              <a:t>Hibiscus drink</a:t>
            </a:r>
          </a:p>
        </p:txBody>
      </p:sp>
      <p:sp>
        <p:nvSpPr>
          <p:cNvPr id="10" name="">
            <a:extLst xmlns:a="http://schemas.openxmlformats.org/drawingml/2006/main">
              <a:ext uri="{FF2B5EF4-FFF2-40B4-BE49-F238E27FC236}">
                <a16:creationId xmlns:a16="http://schemas.microsoft.com/office/drawing/2014/main" id="{81A19661-F420-4229-9BF1-8DFED6B3997D}"/>
              </a:ext>
            </a:extLst>
          </p:cNvPr>
          <p:cNvSpPr>
            <a:spLocks xmlns:a="http://schemas.openxmlformats.org/drawingml/2006/main" noGrp="1"/>
          </p:cNvSpPr>
          <p:nvPr/>
        </p:nvSpPr>
        <p:spPr>
          <a:xfrm xmlns:a="http://schemas.openxmlformats.org/drawingml/2006/main">
            <a:off x="685800" y="2876550"/>
            <a:ext cx="38100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75" b="0" i="0">
                <a:solidFill>
                  <a:srgbClr val="211B1E"/>
                </a:solidFill>
              </a:defRPr>
            </a:defPPr>
            <a:lvl1pPr>
              <a:defRPr sz="1575" b="0" i="0">
                <a:solidFill>
                  <a:srgbClr val="211B1E"/>
                </a:solidFill>
              </a:defRPr>
            </a:lvl1pPr>
            <a:lvl2pPr>
              <a:defRPr sz="1575" b="0" i="0">
                <a:solidFill>
                  <a:srgbClr val="211B1E"/>
                </a:solidFill>
              </a:defRPr>
            </a:lvl2pPr>
            <a:lvl3pPr>
              <a:defRPr sz="1575" b="0" i="0">
                <a:solidFill>
                  <a:srgbClr val="211B1E"/>
                </a:solidFill>
              </a:defRPr>
            </a:lvl3pPr>
            <a:lvl4pPr>
              <a:defRPr sz="1575" b="0" i="0">
                <a:solidFill>
                  <a:srgbClr val="211B1E"/>
                </a:solidFill>
              </a:defRPr>
            </a:lvl4pPr>
            <a:lvl5pPr>
              <a:defRPr sz="1575" b="0" i="0">
                <a:solidFill>
                  <a:srgbClr val="211B1E"/>
                </a:solidFill>
              </a:defRPr>
            </a:lvl5pPr>
            <a:lvl6pPr>
              <a:defRPr sz="1575" b="0" i="0">
                <a:solidFill>
                  <a:srgbClr val="211B1E"/>
                </a:solidFill>
              </a:defRPr>
            </a:lvl6pPr>
            <a:lvl7pPr>
              <a:defRPr sz="1575" b="0" i="0">
                <a:solidFill>
                  <a:srgbClr val="211B1E"/>
                </a:solidFill>
              </a:defRPr>
            </a:lvl7pPr>
            <a:lvl8pPr>
              <a:defRPr sz="1575" b="0" i="0">
                <a:solidFill>
                  <a:srgbClr val="211B1E"/>
                </a:solidFill>
              </a:defRPr>
            </a:lvl8pPr>
            <a:lvl9pPr>
              <a:defRPr sz="1575" b="0" i="0">
                <a:solidFill>
                  <a:srgbClr val="211B1E"/>
                </a:solidFill>
              </a:defRPr>
            </a:lvl9pPr>
          </a:lstStyle>
          <a:p xmlns:a="http://schemas.openxmlformats.org/drawingml/2006/main">
            <a:pPr>
              <a:defRPr sz="1575" b="0" i="0">
                <a:solidFill>
                  <a:srgbClr val="211B1E"/>
                </a:solidFill>
              </a:defRPr>
            </a:pPr>
            <a:r>
              <a:rPr sz="1575" b="0" i="0">
                <a:solidFill>
                  <a:srgbClr val="211B1E"/>
                </a:solidFill>
              </a:rPr>
              <a:t>Non-carbonated core beverage; multiple flavour variations reported by the founder.</a:t>
            </a:r>
          </a:p>
        </p:txBody>
      </p:sp>
      <p:sp>
        <p:nvSpPr>
          <p:cNvPr id="11" name="">
            <a:extLst xmlns:a="http://schemas.openxmlformats.org/drawingml/2006/main">
              <a:ext uri="{FF2B5EF4-FFF2-40B4-BE49-F238E27FC236}">
                <a16:creationId xmlns:a16="http://schemas.microsoft.com/office/drawing/2014/main" id="{671BA89F-0BE1-49F2-BE38-88B6B4919CAA}"/>
              </a:ext>
            </a:extLst>
          </p:cNvPr>
          <p:cNvSpPr>
            <a:spLocks xmlns:a="http://schemas.openxmlformats.org/drawingml/2006/main" noGrp="1"/>
          </p:cNvSpPr>
          <p:nvPr/>
        </p:nvSpPr>
        <p:spPr>
          <a:xfrm xmlns:a="http://schemas.openxmlformats.org/drawingml/2006/main">
            <a:off x="4686300" y="1847850"/>
            <a:ext cx="19050" cy="25717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9BA201C-46C3-4245-BDC8-1BD57B425CB7}"/>
              </a:ext>
            </a:extLst>
          </p:cNvPr>
          <p:cNvSpPr>
            <a:spLocks xmlns:a="http://schemas.openxmlformats.org/drawingml/2006/main" noGrp="1"/>
          </p:cNvSpPr>
          <p:nvPr/>
        </p:nvSpPr>
        <p:spPr>
          <a:xfrm xmlns:a="http://schemas.openxmlformats.org/drawingml/2006/main">
            <a:off x="5238750" y="1847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NEXT TO TEST</a:t>
            </a:r>
          </a:p>
        </p:txBody>
      </p:sp>
      <p:sp>
        <p:nvSpPr>
          <p:cNvPr id="13" name="">
            <a:extLst xmlns:a="http://schemas.openxmlformats.org/drawingml/2006/main">
              <a:ext uri="{FF2B5EF4-FFF2-40B4-BE49-F238E27FC236}">
                <a16:creationId xmlns:a16="http://schemas.microsoft.com/office/drawing/2014/main" id="{95FFAA38-742A-4B99-9AB0-475D008B7258}"/>
              </a:ext>
            </a:extLst>
          </p:cNvPr>
          <p:cNvSpPr>
            <a:spLocks xmlns:a="http://schemas.openxmlformats.org/drawingml/2006/main" noGrp="1"/>
          </p:cNvSpPr>
          <p:nvPr/>
        </p:nvSpPr>
        <p:spPr>
          <a:xfrm xmlns:a="http://schemas.openxmlformats.org/drawingml/2006/main">
            <a:off x="5238750" y="2266950"/>
            <a:ext cx="41433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400" b="1" i="0">
                <a:solidFill>
                  <a:srgbClr val="321426"/>
                </a:solidFill>
              </a:defRPr>
            </a:defPPr>
            <a:lvl1pPr>
              <a:defRPr sz="2400" b="1" i="0">
                <a:solidFill>
                  <a:srgbClr val="321426"/>
                </a:solidFill>
              </a:defRPr>
            </a:lvl1pPr>
            <a:lvl2pPr>
              <a:defRPr sz="2400" b="1" i="0">
                <a:solidFill>
                  <a:srgbClr val="321426"/>
                </a:solidFill>
              </a:defRPr>
            </a:lvl2pPr>
            <a:lvl3pPr>
              <a:defRPr sz="2400" b="1" i="0">
                <a:solidFill>
                  <a:srgbClr val="321426"/>
                </a:solidFill>
              </a:defRPr>
            </a:lvl3pPr>
            <a:lvl4pPr>
              <a:defRPr sz="2400" b="1" i="0">
                <a:solidFill>
                  <a:srgbClr val="321426"/>
                </a:solidFill>
              </a:defRPr>
            </a:lvl4pPr>
            <a:lvl5pPr>
              <a:defRPr sz="2400" b="1" i="0">
                <a:solidFill>
                  <a:srgbClr val="321426"/>
                </a:solidFill>
              </a:defRPr>
            </a:lvl5pPr>
            <a:lvl6pPr>
              <a:defRPr sz="2400" b="1" i="0">
                <a:solidFill>
                  <a:srgbClr val="321426"/>
                </a:solidFill>
              </a:defRPr>
            </a:lvl6pPr>
            <a:lvl7pPr>
              <a:defRPr sz="2400" b="1" i="0">
                <a:solidFill>
                  <a:srgbClr val="321426"/>
                </a:solidFill>
              </a:defRPr>
            </a:lvl7pPr>
            <a:lvl8pPr>
              <a:defRPr sz="2400" b="1" i="0">
                <a:solidFill>
                  <a:srgbClr val="321426"/>
                </a:solidFill>
              </a:defRPr>
            </a:lvl8pPr>
            <a:lvl9pPr>
              <a:defRPr sz="2400" b="1" i="0">
                <a:solidFill>
                  <a:srgbClr val="321426"/>
                </a:solidFill>
              </a:defRPr>
            </a:lvl9pPr>
          </a:lstStyle>
          <a:p xmlns:a="http://schemas.openxmlformats.org/drawingml/2006/main">
            <a:pPr>
              <a:defRPr sz="2400" b="1" i="0">
                <a:solidFill>
                  <a:srgbClr val="321426"/>
                </a:solidFill>
              </a:defRPr>
            </a:pPr>
            <a:r>
              <a:rPr sz="2400" b="1" i="0">
                <a:solidFill>
                  <a:srgbClr val="321426"/>
                </a:solidFill>
              </a:rPr>
              <a:t>Ice pops</a:t>
            </a:r>
          </a:p>
        </p:txBody>
      </p:sp>
      <p:sp>
        <p:nvSpPr>
          <p:cNvPr id="14" name="">
            <a:extLst xmlns:a="http://schemas.openxmlformats.org/drawingml/2006/main">
              <a:ext uri="{FF2B5EF4-FFF2-40B4-BE49-F238E27FC236}">
                <a16:creationId xmlns:a16="http://schemas.microsoft.com/office/drawing/2014/main" id="{2CBC046E-5E30-4E47-AA2E-FB77EED4C57B}"/>
              </a:ext>
            </a:extLst>
          </p:cNvPr>
          <p:cNvSpPr>
            <a:spLocks xmlns:a="http://schemas.openxmlformats.org/drawingml/2006/main" noGrp="1"/>
          </p:cNvSpPr>
          <p:nvPr/>
        </p:nvSpPr>
        <p:spPr>
          <a:xfrm xmlns:a="http://schemas.openxmlformats.org/drawingml/2006/main">
            <a:off x="5238750" y="2876550"/>
            <a:ext cx="40005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75" b="0" i="0">
                <a:solidFill>
                  <a:srgbClr val="211B1E"/>
                </a:solidFill>
              </a:defRPr>
            </a:defPPr>
            <a:lvl1pPr>
              <a:defRPr sz="1575" b="0" i="0">
                <a:solidFill>
                  <a:srgbClr val="211B1E"/>
                </a:solidFill>
              </a:defRPr>
            </a:lvl1pPr>
            <a:lvl2pPr>
              <a:defRPr sz="1575" b="0" i="0">
                <a:solidFill>
                  <a:srgbClr val="211B1E"/>
                </a:solidFill>
              </a:defRPr>
            </a:lvl2pPr>
            <a:lvl3pPr>
              <a:defRPr sz="1575" b="0" i="0">
                <a:solidFill>
                  <a:srgbClr val="211B1E"/>
                </a:solidFill>
              </a:defRPr>
            </a:lvl3pPr>
            <a:lvl4pPr>
              <a:defRPr sz="1575" b="0" i="0">
                <a:solidFill>
                  <a:srgbClr val="211B1E"/>
                </a:solidFill>
              </a:defRPr>
            </a:lvl4pPr>
            <a:lvl5pPr>
              <a:defRPr sz="1575" b="0" i="0">
                <a:solidFill>
                  <a:srgbClr val="211B1E"/>
                </a:solidFill>
              </a:defRPr>
            </a:lvl5pPr>
            <a:lvl6pPr>
              <a:defRPr sz="1575" b="0" i="0">
                <a:solidFill>
                  <a:srgbClr val="211B1E"/>
                </a:solidFill>
              </a:defRPr>
            </a:lvl6pPr>
            <a:lvl7pPr>
              <a:defRPr sz="1575" b="0" i="0">
                <a:solidFill>
                  <a:srgbClr val="211B1E"/>
                </a:solidFill>
              </a:defRPr>
            </a:lvl7pPr>
            <a:lvl8pPr>
              <a:defRPr sz="1575" b="0" i="0">
                <a:solidFill>
                  <a:srgbClr val="211B1E"/>
                </a:solidFill>
              </a:defRPr>
            </a:lvl8pPr>
            <a:lvl9pPr>
              <a:defRPr sz="1575" b="0" i="0">
                <a:solidFill>
                  <a:srgbClr val="211B1E"/>
                </a:solidFill>
              </a:defRPr>
            </a:lvl9pPr>
          </a:lstStyle>
          <a:p xmlns:a="http://schemas.openxmlformats.org/drawingml/2006/main">
            <a:pPr>
              <a:defRPr sz="1575" b="0" i="0">
                <a:solidFill>
                  <a:srgbClr val="211B1E"/>
                </a:solidFill>
              </a:defRPr>
            </a:pPr>
            <a:r>
              <a:rPr sz="1575" b="0" i="0">
                <a:solidFill>
                  <a:srgbClr val="211B1E"/>
                </a:solidFill>
              </a:rPr>
              <a:t>Potential ZAVA format extension. Requires separate recipe, food-safety, freezing, cold-chain, and margin validation.</a:t>
            </a:r>
          </a:p>
        </p:txBody>
      </p:sp>
      <p:sp>
        <p:nvSpPr>
          <p:cNvPr id="15" name="">
            <a:extLst xmlns:a="http://schemas.openxmlformats.org/drawingml/2006/main">
              <a:ext uri="{FF2B5EF4-FFF2-40B4-BE49-F238E27FC236}">
                <a16:creationId xmlns:a16="http://schemas.microsoft.com/office/drawing/2014/main" id="{BBD7CCAF-C02B-4BB3-A81F-0CF4A249B2A4}"/>
              </a:ext>
            </a:extLst>
          </p:cNvPr>
          <p:cNvSpPr>
            <a:spLocks xmlns:a="http://schemas.openxmlformats.org/drawingml/2006/main" noGrp="1"/>
          </p:cNvSpPr>
          <p:nvPr/>
        </p:nvSpPr>
        <p:spPr>
          <a:xfrm xmlns:a="http://schemas.openxmlformats.org/drawingml/2006/main">
            <a:off x="9505950" y="1847850"/>
            <a:ext cx="19050" cy="25717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CF35283-4164-4A18-9452-1EF569777FBB}"/>
              </a:ext>
            </a:extLst>
          </p:cNvPr>
          <p:cNvSpPr>
            <a:spLocks xmlns:a="http://schemas.openxmlformats.org/drawingml/2006/main" noGrp="1"/>
          </p:cNvSpPr>
          <p:nvPr/>
        </p:nvSpPr>
        <p:spPr>
          <a:xfrm xmlns:a="http://schemas.openxmlformats.org/drawingml/2006/main">
            <a:off x="9906000" y="184785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LATER RESEARCH</a:t>
            </a:r>
          </a:p>
        </p:txBody>
      </p:sp>
      <p:sp>
        <p:nvSpPr>
          <p:cNvPr id="17" name="">
            <a:extLst xmlns:a="http://schemas.openxmlformats.org/drawingml/2006/main">
              <a:ext uri="{FF2B5EF4-FFF2-40B4-BE49-F238E27FC236}">
                <a16:creationId xmlns:a16="http://schemas.microsoft.com/office/drawing/2014/main" id="{15F6E13F-F26E-4AB3-872B-7279CDD1098D}"/>
              </a:ext>
            </a:extLst>
          </p:cNvPr>
          <p:cNvSpPr>
            <a:spLocks xmlns:a="http://schemas.openxmlformats.org/drawingml/2006/main" noGrp="1"/>
          </p:cNvSpPr>
          <p:nvPr/>
        </p:nvSpPr>
        <p:spPr>
          <a:xfrm xmlns:a="http://schemas.openxmlformats.org/drawingml/2006/main">
            <a:off x="9906000" y="2266950"/>
            <a:ext cx="2095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400" b="1" i="0">
                <a:solidFill>
                  <a:srgbClr val="321426"/>
                </a:solidFill>
              </a:defRPr>
            </a:defPPr>
            <a:lvl1pPr>
              <a:defRPr sz="2400" b="1" i="0">
                <a:solidFill>
                  <a:srgbClr val="321426"/>
                </a:solidFill>
              </a:defRPr>
            </a:lvl1pPr>
            <a:lvl2pPr>
              <a:defRPr sz="2400" b="1" i="0">
                <a:solidFill>
                  <a:srgbClr val="321426"/>
                </a:solidFill>
              </a:defRPr>
            </a:lvl2pPr>
            <a:lvl3pPr>
              <a:defRPr sz="2400" b="1" i="0">
                <a:solidFill>
                  <a:srgbClr val="321426"/>
                </a:solidFill>
              </a:defRPr>
            </a:lvl3pPr>
            <a:lvl4pPr>
              <a:defRPr sz="2400" b="1" i="0">
                <a:solidFill>
                  <a:srgbClr val="321426"/>
                </a:solidFill>
              </a:defRPr>
            </a:lvl4pPr>
            <a:lvl5pPr>
              <a:defRPr sz="2400" b="1" i="0">
                <a:solidFill>
                  <a:srgbClr val="321426"/>
                </a:solidFill>
              </a:defRPr>
            </a:lvl5pPr>
            <a:lvl6pPr>
              <a:defRPr sz="2400" b="1" i="0">
                <a:solidFill>
                  <a:srgbClr val="321426"/>
                </a:solidFill>
              </a:defRPr>
            </a:lvl6pPr>
            <a:lvl7pPr>
              <a:defRPr sz="2400" b="1" i="0">
                <a:solidFill>
                  <a:srgbClr val="321426"/>
                </a:solidFill>
              </a:defRPr>
            </a:lvl7pPr>
            <a:lvl8pPr>
              <a:defRPr sz="2400" b="1" i="0">
                <a:solidFill>
                  <a:srgbClr val="321426"/>
                </a:solidFill>
              </a:defRPr>
            </a:lvl8pPr>
            <a:lvl9pPr>
              <a:defRPr sz="2400" b="1" i="0">
                <a:solidFill>
                  <a:srgbClr val="321426"/>
                </a:solidFill>
              </a:defRPr>
            </a:lvl9pPr>
          </a:lstStyle>
          <a:p xmlns:a="http://schemas.openxmlformats.org/drawingml/2006/main">
            <a:pPr>
              <a:defRPr sz="2400" b="1" i="0">
                <a:solidFill>
                  <a:srgbClr val="321426"/>
                </a:solidFill>
              </a:defRPr>
            </a:pPr>
            <a:r>
              <a:rPr sz="2400" b="1" i="0">
                <a:solidFill>
                  <a:srgbClr val="321426"/>
                </a:solidFill>
              </a:rPr>
              <a:t>Skincare</a:t>
            </a:r>
          </a:p>
        </p:txBody>
      </p:sp>
      <p:sp>
        <p:nvSpPr>
          <p:cNvPr id="18" name="">
            <a:extLst xmlns:a="http://schemas.openxmlformats.org/drawingml/2006/main">
              <a:ext uri="{FF2B5EF4-FFF2-40B4-BE49-F238E27FC236}">
                <a16:creationId xmlns:a16="http://schemas.microsoft.com/office/drawing/2014/main" id="{4C5AE782-2769-4F85-B487-038FE09BB32E}"/>
              </a:ext>
            </a:extLst>
          </p:cNvPr>
          <p:cNvSpPr>
            <a:spLocks xmlns:a="http://schemas.openxmlformats.org/drawingml/2006/main" noGrp="1"/>
          </p:cNvSpPr>
          <p:nvPr/>
        </p:nvSpPr>
        <p:spPr>
          <a:xfrm xmlns:a="http://schemas.openxmlformats.org/drawingml/2006/main">
            <a:off x="9906000" y="2876550"/>
            <a:ext cx="17526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i="0">
                <a:solidFill>
                  <a:srgbClr val="211B1E"/>
                </a:solidFill>
              </a:defRPr>
            </a:defPPr>
            <a:lvl1pPr>
              <a:defRPr sz="1425" b="0" i="0">
                <a:solidFill>
                  <a:srgbClr val="211B1E"/>
                </a:solidFill>
              </a:defRPr>
            </a:lvl1pPr>
            <a:lvl2pPr>
              <a:defRPr sz="1425" b="0" i="0">
                <a:solidFill>
                  <a:srgbClr val="211B1E"/>
                </a:solidFill>
              </a:defRPr>
            </a:lvl2pPr>
            <a:lvl3pPr>
              <a:defRPr sz="1425" b="0" i="0">
                <a:solidFill>
                  <a:srgbClr val="211B1E"/>
                </a:solidFill>
              </a:defRPr>
            </a:lvl3pPr>
            <a:lvl4pPr>
              <a:defRPr sz="1425" b="0" i="0">
                <a:solidFill>
                  <a:srgbClr val="211B1E"/>
                </a:solidFill>
              </a:defRPr>
            </a:lvl4pPr>
            <a:lvl5pPr>
              <a:defRPr sz="1425" b="0" i="0">
                <a:solidFill>
                  <a:srgbClr val="211B1E"/>
                </a:solidFill>
              </a:defRPr>
            </a:lvl5pPr>
            <a:lvl6pPr>
              <a:defRPr sz="1425" b="0" i="0">
                <a:solidFill>
                  <a:srgbClr val="211B1E"/>
                </a:solidFill>
              </a:defRPr>
            </a:lvl6pPr>
            <a:lvl7pPr>
              <a:defRPr sz="1425" b="0" i="0">
                <a:solidFill>
                  <a:srgbClr val="211B1E"/>
                </a:solidFill>
              </a:defRPr>
            </a:lvl7pPr>
            <a:lvl8pPr>
              <a:defRPr sz="1425" b="0" i="0">
                <a:solidFill>
                  <a:srgbClr val="211B1E"/>
                </a:solidFill>
              </a:defRPr>
            </a:lvl8pPr>
            <a:lvl9pPr>
              <a:defRPr sz="1425" b="0" i="0">
                <a:solidFill>
                  <a:srgbClr val="211B1E"/>
                </a:solidFill>
              </a:defRPr>
            </a:lvl9pPr>
          </a:lstStyle>
          <a:p xmlns:a="http://schemas.openxmlformats.org/drawingml/2006/main">
            <a:pPr>
              <a:defRPr sz="1425" b="0" i="0">
                <a:solidFill>
                  <a:srgbClr val="211B1E"/>
                </a:solidFill>
              </a:defRPr>
            </a:pPr>
            <a:r>
              <a:rPr sz="1425" b="0" i="0">
                <a:solidFill>
                  <a:srgbClr val="211B1E"/>
                </a:solidFill>
              </a:rPr>
              <a:t>Early research concept using hibiscus. No skin-healing benefit is claimed or validated.</a:t>
            </a:r>
          </a:p>
        </p:txBody>
      </p:sp>
      <p:sp>
        <p:nvSpPr>
          <p:cNvPr id="19" name="">
            <a:extLst xmlns:a="http://schemas.openxmlformats.org/drawingml/2006/main">
              <a:ext uri="{FF2B5EF4-FFF2-40B4-BE49-F238E27FC236}">
                <a16:creationId xmlns:a16="http://schemas.microsoft.com/office/drawing/2014/main" id="{D76CAF66-057F-48AE-80F9-64B0F26B0D8E}"/>
              </a:ext>
            </a:extLst>
          </p:cNvPr>
          <p:cNvSpPr>
            <a:spLocks xmlns:a="http://schemas.openxmlformats.org/drawingml/2006/main" noGrp="1"/>
          </p:cNvSpPr>
          <p:nvPr/>
        </p:nvSpPr>
        <p:spPr>
          <a:xfrm xmlns:a="http://schemas.openxmlformats.org/drawingml/2006/main">
            <a:off x="685800" y="5010150"/>
            <a:ext cx="1047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1" i="0">
                <a:solidFill>
                  <a:srgbClr val="58745C"/>
                </a:solidFill>
              </a:defRPr>
            </a:defPPr>
            <a:lvl1pPr>
              <a:defRPr sz="1650" b="1" i="0">
                <a:solidFill>
                  <a:srgbClr val="58745C"/>
                </a:solidFill>
              </a:defRPr>
            </a:lvl1pPr>
            <a:lvl2pPr>
              <a:defRPr sz="1650" b="1" i="0">
                <a:solidFill>
                  <a:srgbClr val="58745C"/>
                </a:solidFill>
              </a:defRPr>
            </a:lvl2pPr>
            <a:lvl3pPr>
              <a:defRPr sz="1650" b="1" i="0">
                <a:solidFill>
                  <a:srgbClr val="58745C"/>
                </a:solidFill>
              </a:defRPr>
            </a:lvl3pPr>
            <a:lvl4pPr>
              <a:defRPr sz="1650" b="1" i="0">
                <a:solidFill>
                  <a:srgbClr val="58745C"/>
                </a:solidFill>
              </a:defRPr>
            </a:lvl4pPr>
            <a:lvl5pPr>
              <a:defRPr sz="1650" b="1" i="0">
                <a:solidFill>
                  <a:srgbClr val="58745C"/>
                </a:solidFill>
              </a:defRPr>
            </a:lvl5pPr>
            <a:lvl6pPr>
              <a:defRPr sz="1650" b="1" i="0">
                <a:solidFill>
                  <a:srgbClr val="58745C"/>
                </a:solidFill>
              </a:defRPr>
            </a:lvl6pPr>
            <a:lvl7pPr>
              <a:defRPr sz="1650" b="1" i="0">
                <a:solidFill>
                  <a:srgbClr val="58745C"/>
                </a:solidFill>
              </a:defRPr>
            </a:lvl7pPr>
            <a:lvl8pPr>
              <a:defRPr sz="1650" b="1" i="0">
                <a:solidFill>
                  <a:srgbClr val="58745C"/>
                </a:solidFill>
              </a:defRPr>
            </a:lvl8pPr>
            <a:lvl9pPr>
              <a:defRPr sz="1650" b="1" i="0">
                <a:solidFill>
                  <a:srgbClr val="58745C"/>
                </a:solidFill>
              </a:defRPr>
            </a:lvl9pPr>
          </a:lstStyle>
          <a:p xmlns:a="http://schemas.openxmlformats.org/drawingml/2006/main">
            <a:pPr>
              <a:defRPr sz="1650" b="1" i="0">
                <a:solidFill>
                  <a:srgbClr val="58745C"/>
                </a:solidFill>
              </a:defRPr>
            </a:pPr>
            <a:r>
              <a:rPr sz="1650" b="1" i="0">
                <a:solidFill>
                  <a:srgbClr val="58745C"/>
                </a:solidFill>
              </a:rPr>
              <a:t>Focus first: establish one reliable beverage product and a commercially viable pilot.</a:t>
            </a:r>
          </a:p>
        </p:txBody>
      </p:sp>
    </p:spTree>
    <p:extLst>
      <p:ext uri="{BB962C8B-B14F-4D97-AF65-F5344CB8AC3E}">
        <p14:creationId xmlns:p14="http://schemas.microsoft.com/office/powerpoint/2010/main" val="1111576857"/>
      </p:ext>
    </p:extLst>
  </p:cSld>
</p:sld>
</file>

<file path=ppt/slides/slide8.xml><?xml version="1.0" encoding="utf-8"?>
<p:sld xmlns:p="http://schemas.openxmlformats.org/presentationml/2006/main">
  <p:cSld>
    <p:bg>
      <p:bgPr>
        <a:solidFill xmlns:a="http://schemas.openxmlformats.org/drawingml/2006/main">
          <a:srgbClr val="FBF7F1"/>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99117B6-7D80-4DE8-A13E-55498C71652F}"/>
              </a:ext>
            </a:extLst>
          </p:cNvPr>
          <p:cNvSpPr>
            <a:spLocks xmlns:a="http://schemas.openxmlformats.org/drawingml/2006/main" noGrp="1"/>
          </p:cNvSpPr>
          <p:nvPr/>
        </p:nvSpPr>
        <p:spPr>
          <a:xfrm xmlns:a="http://schemas.openxmlformats.org/drawingml/2006/main">
            <a:off x="0" y="0"/>
            <a:ext cx="142875" cy="6858000"/>
          </a:xfrm>
          <a:prstGeom xmlns:a="http://schemas.openxmlformats.org/drawingml/2006/main" prst="rect">
            <a:avLst/>
          </a:prstGeom>
          <a:solidFill xmlns:a="http://schemas.openxmlformats.org/drawingml/2006/main">
            <a:srgbClr val="A32F59"/>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EB0053F-4F61-4B58-BF98-D33047DCCBCB}"/>
              </a:ext>
            </a:extLst>
          </p:cNvPr>
          <p:cNvSpPr>
            <a:spLocks xmlns:a="http://schemas.openxmlformats.org/drawingml/2006/main" noGrp="1"/>
          </p:cNvSpPr>
          <p:nvPr/>
        </p:nvSpPr>
        <p:spPr>
          <a:xfrm xmlns:a="http://schemas.openxmlformats.org/drawingml/2006/main">
            <a:off x="685800" y="400050"/>
            <a:ext cx="7429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07  |  MILESTONES</a:t>
            </a:r>
          </a:p>
        </p:txBody>
      </p:sp>
      <p:sp>
        <p:nvSpPr>
          <p:cNvPr id="3" name="">
            <a:extLst xmlns:a="http://schemas.openxmlformats.org/drawingml/2006/main">
              <a:ext uri="{FF2B5EF4-FFF2-40B4-BE49-F238E27FC236}">
                <a16:creationId xmlns:a16="http://schemas.microsoft.com/office/drawing/2014/main" id="{3A3A6A39-2558-4178-9BCB-EC9751B3ED3F}"/>
              </a:ext>
            </a:extLst>
          </p:cNvPr>
          <p:cNvSpPr>
            <a:spLocks xmlns:a="http://schemas.openxmlformats.org/drawingml/2006/main" noGrp="1"/>
          </p:cNvSpPr>
          <p:nvPr/>
        </p:nvSpPr>
        <p:spPr>
          <a:xfrm xmlns:a="http://schemas.openxmlformats.org/drawingml/2006/main">
            <a:off x="685800" y="742950"/>
            <a:ext cx="10668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850" b="1" i="0">
                <a:solidFill>
                  <a:srgbClr val="321426"/>
                </a:solidFill>
              </a:defRPr>
            </a:defPPr>
            <a:lvl1pPr>
              <a:defRPr sz="2850" b="1" i="0">
                <a:solidFill>
                  <a:srgbClr val="321426"/>
                </a:solidFill>
              </a:defRPr>
            </a:lvl1pPr>
            <a:lvl2pPr>
              <a:defRPr sz="2850" b="1" i="0">
                <a:solidFill>
                  <a:srgbClr val="321426"/>
                </a:solidFill>
              </a:defRPr>
            </a:lvl2pPr>
            <a:lvl3pPr>
              <a:defRPr sz="2850" b="1" i="0">
                <a:solidFill>
                  <a:srgbClr val="321426"/>
                </a:solidFill>
              </a:defRPr>
            </a:lvl3pPr>
            <a:lvl4pPr>
              <a:defRPr sz="2850" b="1" i="0">
                <a:solidFill>
                  <a:srgbClr val="321426"/>
                </a:solidFill>
              </a:defRPr>
            </a:lvl4pPr>
            <a:lvl5pPr>
              <a:defRPr sz="2850" b="1" i="0">
                <a:solidFill>
                  <a:srgbClr val="321426"/>
                </a:solidFill>
              </a:defRPr>
            </a:lvl5pPr>
            <a:lvl6pPr>
              <a:defRPr sz="2850" b="1" i="0">
                <a:solidFill>
                  <a:srgbClr val="321426"/>
                </a:solidFill>
              </a:defRPr>
            </a:lvl6pPr>
            <a:lvl7pPr>
              <a:defRPr sz="2850" b="1" i="0">
                <a:solidFill>
                  <a:srgbClr val="321426"/>
                </a:solidFill>
              </a:defRPr>
            </a:lvl7pPr>
            <a:lvl8pPr>
              <a:defRPr sz="2850" b="1" i="0">
                <a:solidFill>
                  <a:srgbClr val="321426"/>
                </a:solidFill>
              </a:defRPr>
            </a:lvl8pPr>
            <a:lvl9pPr>
              <a:defRPr sz="2850" b="1" i="0">
                <a:solidFill>
                  <a:srgbClr val="321426"/>
                </a:solidFill>
              </a:defRPr>
            </a:lvl9pPr>
          </a:lstStyle>
          <a:p xmlns:a="http://schemas.openxmlformats.org/drawingml/2006/main">
            <a:pPr>
              <a:defRPr sz="2850" b="1" i="0">
                <a:solidFill>
                  <a:srgbClr val="321426"/>
                </a:solidFill>
              </a:defRPr>
            </a:pPr>
            <a:r>
              <a:rPr sz="2850" b="1" i="0">
                <a:solidFill>
                  <a:srgbClr val="321426"/>
                </a:solidFill>
              </a:rPr>
              <a:t>Production readiness and validation</a:t>
            </a:r>
          </a:p>
        </p:txBody>
      </p:sp>
      <p:sp>
        <p:nvSpPr>
          <p:cNvPr id="4" name="">
            <a:extLst xmlns:a="http://schemas.openxmlformats.org/drawingml/2006/main">
              <a:ext uri="{FF2B5EF4-FFF2-40B4-BE49-F238E27FC236}">
                <a16:creationId xmlns:a16="http://schemas.microsoft.com/office/drawing/2014/main" id="{8182C816-7E4D-4E3B-B705-785A5F7869A7}"/>
              </a:ext>
            </a:extLst>
          </p:cNvPr>
          <p:cNvSpPr>
            <a:spLocks xmlns:a="http://schemas.openxmlformats.org/drawingml/2006/main" noGrp="1"/>
          </p:cNvSpPr>
          <p:nvPr/>
        </p:nvSpPr>
        <p:spPr>
          <a:xfrm xmlns:a="http://schemas.openxmlformats.org/drawingml/2006/main">
            <a:off x="685800" y="1438275"/>
            <a:ext cx="108204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991BC91-6DF6-4579-9318-BA818DC3C4FE}"/>
              </a:ext>
            </a:extLst>
          </p:cNvPr>
          <p:cNvSpPr>
            <a:spLocks xmlns:a="http://schemas.openxmlformats.org/drawingml/2006/main" noGrp="1"/>
          </p:cNvSpPr>
          <p:nvPr/>
        </p:nvSpPr>
        <p:spPr>
          <a:xfrm xmlns:a="http://schemas.openxmlformats.org/drawingml/2006/main">
            <a:off x="685800" y="6334125"/>
            <a:ext cx="10820400" cy="9525"/>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1933CD8-FEAA-4489-9A18-80CDF241B134}"/>
              </a:ext>
            </a:extLst>
          </p:cNvPr>
          <p:cNvSpPr>
            <a:spLocks xmlns:a="http://schemas.openxmlformats.org/drawingml/2006/main" noGrp="1"/>
          </p:cNvSpPr>
          <p:nvPr/>
        </p:nvSpPr>
        <p:spPr>
          <a:xfrm xmlns:a="http://schemas.openxmlformats.org/drawingml/2006/main">
            <a:off x="685800" y="6457950"/>
            <a:ext cx="7429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1" i="0">
                <a:solidFill>
                  <a:srgbClr val="756A70"/>
                </a:solidFill>
              </a:defRPr>
            </a:defPPr>
            <a:lvl1pPr>
              <a:defRPr sz="975" b="1" i="0">
                <a:solidFill>
                  <a:srgbClr val="756A70"/>
                </a:solidFill>
              </a:defRPr>
            </a:lvl1pPr>
            <a:lvl2pPr>
              <a:defRPr sz="975" b="1" i="0">
                <a:solidFill>
                  <a:srgbClr val="756A70"/>
                </a:solidFill>
              </a:defRPr>
            </a:lvl2pPr>
            <a:lvl3pPr>
              <a:defRPr sz="975" b="1" i="0">
                <a:solidFill>
                  <a:srgbClr val="756A70"/>
                </a:solidFill>
              </a:defRPr>
            </a:lvl3pPr>
            <a:lvl4pPr>
              <a:defRPr sz="975" b="1" i="0">
                <a:solidFill>
                  <a:srgbClr val="756A70"/>
                </a:solidFill>
              </a:defRPr>
            </a:lvl4pPr>
            <a:lvl5pPr>
              <a:defRPr sz="975" b="1" i="0">
                <a:solidFill>
                  <a:srgbClr val="756A70"/>
                </a:solidFill>
              </a:defRPr>
            </a:lvl5pPr>
            <a:lvl6pPr>
              <a:defRPr sz="975" b="1" i="0">
                <a:solidFill>
                  <a:srgbClr val="756A70"/>
                </a:solidFill>
              </a:defRPr>
            </a:lvl6pPr>
            <a:lvl7pPr>
              <a:defRPr sz="975" b="1" i="0">
                <a:solidFill>
                  <a:srgbClr val="756A70"/>
                </a:solidFill>
              </a:defRPr>
            </a:lvl7pPr>
            <a:lvl8pPr>
              <a:defRPr sz="975" b="1" i="0">
                <a:solidFill>
                  <a:srgbClr val="756A70"/>
                </a:solidFill>
              </a:defRPr>
            </a:lvl8pPr>
            <a:lvl9pPr>
              <a:defRPr sz="975" b="1" i="0">
                <a:solidFill>
                  <a:srgbClr val="756A70"/>
                </a:solidFill>
              </a:defRPr>
            </a:lvl9pPr>
          </a:lstStyle>
          <a:p xmlns:a="http://schemas.openxmlformats.org/drawingml/2006/main">
            <a:pPr>
              <a:defRPr sz="975" b="1" i="0">
                <a:solidFill>
                  <a:srgbClr val="756A70"/>
                </a:solidFill>
              </a:defRPr>
            </a:pPr>
            <a:r>
              <a:rPr sz="975" b="1" i="0">
                <a:solidFill>
                  <a:srgbClr val="756A70"/>
                </a:solidFill>
              </a:rPr>
              <a:t>ZAVA BEVERAGES  |  INVESTOR DISCUSSION DRAFT</a:t>
            </a:r>
          </a:p>
        </p:txBody>
      </p:sp>
      <p:sp>
        <p:nvSpPr>
          <p:cNvPr id="7" name="">
            <a:extLst xmlns:a="http://schemas.openxmlformats.org/drawingml/2006/main">
              <a:ext uri="{FF2B5EF4-FFF2-40B4-BE49-F238E27FC236}">
                <a16:creationId xmlns:a16="http://schemas.microsoft.com/office/drawing/2014/main" id="{75C3E2F5-7716-4A9A-A18E-06E45910B3FD}"/>
              </a:ext>
            </a:extLst>
          </p:cNvPr>
          <p:cNvSpPr>
            <a:spLocks xmlns:a="http://schemas.openxmlformats.org/drawingml/2006/main" noGrp="1"/>
          </p:cNvSpPr>
          <p:nvPr/>
        </p:nvSpPr>
        <p:spPr>
          <a:xfrm xmlns:a="http://schemas.openxmlformats.org/drawingml/2006/main">
            <a:off x="10934700" y="6448425"/>
            <a:ext cx="57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08</a:t>
            </a:r>
          </a:p>
        </p:txBody>
      </p:sp>
      <p:sp>
        <p:nvSpPr>
          <p:cNvPr id="8" name="">
            <a:extLst xmlns:a="http://schemas.openxmlformats.org/drawingml/2006/main">
              <a:ext uri="{FF2B5EF4-FFF2-40B4-BE49-F238E27FC236}">
                <a16:creationId xmlns:a16="http://schemas.microsoft.com/office/drawing/2014/main" id="{3E19A454-136D-4036-89EC-C3FE22D81603}"/>
              </a:ext>
            </a:extLst>
          </p:cNvPr>
          <p:cNvSpPr>
            <a:spLocks xmlns:a="http://schemas.openxmlformats.org/drawingml/2006/main" noGrp="1"/>
          </p:cNvSpPr>
          <p:nvPr/>
        </p:nvSpPr>
        <p:spPr>
          <a:xfrm xmlns:a="http://schemas.openxmlformats.org/drawingml/2006/main">
            <a:off x="685800" y="1809750"/>
            <a:ext cx="10287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1" i="0">
                <a:solidFill>
                  <a:srgbClr val="321426"/>
                </a:solidFill>
              </a:defRPr>
            </a:defPPr>
            <a:lvl1pPr>
              <a:defRPr sz="1875" b="1" i="0">
                <a:solidFill>
                  <a:srgbClr val="321426"/>
                </a:solidFill>
              </a:defRPr>
            </a:lvl1pPr>
            <a:lvl2pPr>
              <a:defRPr sz="1875" b="1" i="0">
                <a:solidFill>
                  <a:srgbClr val="321426"/>
                </a:solidFill>
              </a:defRPr>
            </a:lvl2pPr>
            <a:lvl3pPr>
              <a:defRPr sz="1875" b="1" i="0">
                <a:solidFill>
                  <a:srgbClr val="321426"/>
                </a:solidFill>
              </a:defRPr>
            </a:lvl3pPr>
            <a:lvl4pPr>
              <a:defRPr sz="1875" b="1" i="0">
                <a:solidFill>
                  <a:srgbClr val="321426"/>
                </a:solidFill>
              </a:defRPr>
            </a:lvl4pPr>
            <a:lvl5pPr>
              <a:defRPr sz="1875" b="1" i="0">
                <a:solidFill>
                  <a:srgbClr val="321426"/>
                </a:solidFill>
              </a:defRPr>
            </a:lvl5pPr>
            <a:lvl6pPr>
              <a:defRPr sz="1875" b="1" i="0">
                <a:solidFill>
                  <a:srgbClr val="321426"/>
                </a:solidFill>
              </a:defRPr>
            </a:lvl6pPr>
            <a:lvl7pPr>
              <a:defRPr sz="1875" b="1" i="0">
                <a:solidFill>
                  <a:srgbClr val="321426"/>
                </a:solidFill>
              </a:defRPr>
            </a:lvl7pPr>
            <a:lvl8pPr>
              <a:defRPr sz="1875" b="1" i="0">
                <a:solidFill>
                  <a:srgbClr val="321426"/>
                </a:solidFill>
              </a:defRPr>
            </a:lvl8pPr>
            <a:lvl9pPr>
              <a:defRPr sz="1875" b="1" i="0">
                <a:solidFill>
                  <a:srgbClr val="321426"/>
                </a:solidFill>
              </a:defRPr>
            </a:lvl9pPr>
          </a:lstStyle>
          <a:p xmlns:a="http://schemas.openxmlformats.org/drawingml/2006/main">
            <a:pPr>
              <a:defRPr sz="1875" b="1" i="0">
                <a:solidFill>
                  <a:srgbClr val="321426"/>
                </a:solidFill>
              </a:defRPr>
            </a:pPr>
            <a:r>
              <a:rPr sz="1875" b="1" i="0">
                <a:solidFill>
                  <a:srgbClr val="321426"/>
                </a:solidFill>
              </a:rPr>
              <a:t>The founder reports home-produced bottles showed no visible mould or obvious spoilage for several months under the conditions used.</a:t>
            </a:r>
          </a:p>
        </p:txBody>
      </p:sp>
      <p:sp>
        <p:nvSpPr>
          <p:cNvPr id="9" name="">
            <a:extLst xmlns:a="http://schemas.openxmlformats.org/drawingml/2006/main">
              <a:ext uri="{FF2B5EF4-FFF2-40B4-BE49-F238E27FC236}">
                <a16:creationId xmlns:a16="http://schemas.microsoft.com/office/drawing/2014/main" id="{3A05A93B-D6D0-4222-959A-512A405AD80D}"/>
              </a:ext>
            </a:extLst>
          </p:cNvPr>
          <p:cNvSpPr>
            <a:spLocks xmlns:a="http://schemas.openxmlformats.org/drawingml/2006/main" noGrp="1"/>
          </p:cNvSpPr>
          <p:nvPr/>
        </p:nvSpPr>
        <p:spPr>
          <a:xfrm xmlns:a="http://schemas.openxmlformats.org/drawingml/2006/main">
            <a:off x="685800" y="2647950"/>
            <a:ext cx="1028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i="1">
                <a:solidFill>
                  <a:srgbClr val="756A70"/>
                </a:solidFill>
              </a:defRPr>
            </a:defPPr>
            <a:lvl1pPr>
              <a:defRPr sz="1425" b="0" i="1">
                <a:solidFill>
                  <a:srgbClr val="756A70"/>
                </a:solidFill>
              </a:defRPr>
            </a:lvl1pPr>
            <a:lvl2pPr>
              <a:defRPr sz="1425" b="0" i="1">
                <a:solidFill>
                  <a:srgbClr val="756A70"/>
                </a:solidFill>
              </a:defRPr>
            </a:lvl2pPr>
            <a:lvl3pPr>
              <a:defRPr sz="1425" b="0" i="1">
                <a:solidFill>
                  <a:srgbClr val="756A70"/>
                </a:solidFill>
              </a:defRPr>
            </a:lvl3pPr>
            <a:lvl4pPr>
              <a:defRPr sz="1425" b="0" i="1">
                <a:solidFill>
                  <a:srgbClr val="756A70"/>
                </a:solidFill>
              </a:defRPr>
            </a:lvl4pPr>
            <a:lvl5pPr>
              <a:defRPr sz="1425" b="0" i="1">
                <a:solidFill>
                  <a:srgbClr val="756A70"/>
                </a:solidFill>
              </a:defRPr>
            </a:lvl5pPr>
            <a:lvl6pPr>
              <a:defRPr sz="1425" b="0" i="1">
                <a:solidFill>
                  <a:srgbClr val="756A70"/>
                </a:solidFill>
              </a:defRPr>
            </a:lvl6pPr>
            <a:lvl7pPr>
              <a:defRPr sz="1425" b="0" i="1">
                <a:solidFill>
                  <a:srgbClr val="756A70"/>
                </a:solidFill>
              </a:defRPr>
            </a:lvl7pPr>
            <a:lvl8pPr>
              <a:defRPr sz="1425" b="0" i="1">
                <a:solidFill>
                  <a:srgbClr val="756A70"/>
                </a:solidFill>
              </a:defRPr>
            </a:lvl8pPr>
            <a:lvl9pPr>
              <a:defRPr sz="1425" b="0" i="1">
                <a:solidFill>
                  <a:srgbClr val="756A70"/>
                </a:solidFill>
              </a:defRPr>
            </a:lvl9pPr>
          </a:lstStyle>
          <a:p xmlns:a="http://schemas.openxmlformats.org/drawingml/2006/main">
            <a:pPr>
              <a:defRPr sz="1425" b="0" i="1">
                <a:solidFill>
                  <a:srgbClr val="756A70"/>
                </a:solidFill>
              </a:defRPr>
            </a:pPr>
            <a:r>
              <a:rPr sz="1425" b="0" i="1">
                <a:solidFill>
                  <a:srgbClr val="756A70"/>
                </a:solidFill>
              </a:rPr>
              <a:t>This is an early observation, not independent proof of microbiological safety or a commercial shelf life.</a:t>
            </a:r>
          </a:p>
        </p:txBody>
      </p:sp>
      <p:sp>
        <p:nvSpPr>
          <p:cNvPr id="10" name="">
            <a:extLst xmlns:a="http://schemas.openxmlformats.org/drawingml/2006/main">
              <a:ext uri="{FF2B5EF4-FFF2-40B4-BE49-F238E27FC236}">
                <a16:creationId xmlns:a16="http://schemas.microsoft.com/office/drawing/2014/main" id="{AA4BCE74-F7AE-44D0-962A-1D5484D6E077}"/>
              </a:ext>
            </a:extLst>
          </p:cNvPr>
          <p:cNvSpPr>
            <a:spLocks xmlns:a="http://schemas.openxmlformats.org/drawingml/2006/main" noGrp="1"/>
          </p:cNvSpPr>
          <p:nvPr/>
        </p:nvSpPr>
        <p:spPr>
          <a:xfrm xmlns:a="http://schemas.openxmlformats.org/drawingml/2006/main">
            <a:off x="685800" y="3333750"/>
            <a:ext cx="102870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35D0278-654A-4506-8D26-99F21B2E5526}"/>
              </a:ext>
            </a:extLst>
          </p:cNvPr>
          <p:cNvSpPr>
            <a:spLocks xmlns:a="http://schemas.openxmlformats.org/drawingml/2006/main" noGrp="1"/>
          </p:cNvSpPr>
          <p:nvPr/>
        </p:nvSpPr>
        <p:spPr>
          <a:xfrm xmlns:a="http://schemas.openxmlformats.org/drawingml/2006/main">
            <a:off x="685800" y="3676650"/>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1" i="0">
                <a:solidFill>
                  <a:srgbClr val="A32F59"/>
                </a:solidFill>
              </a:defRPr>
            </a:defPPr>
            <a:lvl1pPr>
              <a:defRPr sz="1650" b="1" i="0">
                <a:solidFill>
                  <a:srgbClr val="A32F59"/>
                </a:solidFill>
              </a:defRPr>
            </a:lvl1pPr>
            <a:lvl2pPr>
              <a:defRPr sz="1650" b="1" i="0">
                <a:solidFill>
                  <a:srgbClr val="A32F59"/>
                </a:solidFill>
              </a:defRPr>
            </a:lvl2pPr>
            <a:lvl3pPr>
              <a:defRPr sz="1650" b="1" i="0">
                <a:solidFill>
                  <a:srgbClr val="A32F59"/>
                </a:solidFill>
              </a:defRPr>
            </a:lvl3pPr>
            <a:lvl4pPr>
              <a:defRPr sz="1650" b="1" i="0">
                <a:solidFill>
                  <a:srgbClr val="A32F59"/>
                </a:solidFill>
              </a:defRPr>
            </a:lvl4pPr>
            <a:lvl5pPr>
              <a:defRPr sz="1650" b="1" i="0">
                <a:solidFill>
                  <a:srgbClr val="A32F59"/>
                </a:solidFill>
              </a:defRPr>
            </a:lvl5pPr>
            <a:lvl6pPr>
              <a:defRPr sz="1650" b="1" i="0">
                <a:solidFill>
                  <a:srgbClr val="A32F59"/>
                </a:solidFill>
              </a:defRPr>
            </a:lvl6pPr>
            <a:lvl7pPr>
              <a:defRPr sz="1650" b="1" i="0">
                <a:solidFill>
                  <a:srgbClr val="A32F59"/>
                </a:solidFill>
              </a:defRPr>
            </a:lvl7pPr>
            <a:lvl8pPr>
              <a:defRPr sz="1650" b="1" i="0">
                <a:solidFill>
                  <a:srgbClr val="A32F59"/>
                </a:solidFill>
              </a:defRPr>
            </a:lvl8pPr>
            <a:lvl9pPr>
              <a:defRPr sz="1650" b="1" i="0">
                <a:solidFill>
                  <a:srgbClr val="A32F59"/>
                </a:solidFill>
              </a:defRPr>
            </a:lvl9pPr>
          </a:lstStyle>
          <a:p xmlns:a="http://schemas.openxmlformats.org/drawingml/2006/main">
            <a:pPr>
              <a:defRPr sz="1650" b="1" i="0">
                <a:solidFill>
                  <a:srgbClr val="A32F59"/>
                </a:solidFill>
              </a:defRPr>
            </a:pPr>
            <a:r>
              <a:rPr sz="1650" b="1" i="0">
                <a:solidFill>
                  <a:srgbClr val="A32F59"/>
                </a:solidFill>
              </a:rPr>
              <a:t>Site</a:t>
            </a:r>
          </a:p>
        </p:txBody>
      </p:sp>
      <p:sp>
        <p:nvSpPr>
          <p:cNvPr id="12" name="">
            <a:extLst xmlns:a="http://schemas.openxmlformats.org/drawingml/2006/main">
              <a:ext uri="{FF2B5EF4-FFF2-40B4-BE49-F238E27FC236}">
                <a16:creationId xmlns:a16="http://schemas.microsoft.com/office/drawing/2014/main" id="{E9C64444-66FB-418B-8BB2-AF28083B647B}"/>
              </a:ext>
            </a:extLst>
          </p:cNvPr>
          <p:cNvSpPr>
            <a:spLocks xmlns:a="http://schemas.openxmlformats.org/drawingml/2006/main" noGrp="1"/>
          </p:cNvSpPr>
          <p:nvPr/>
        </p:nvSpPr>
        <p:spPr>
          <a:xfrm xmlns:a="http://schemas.openxmlformats.org/drawingml/2006/main">
            <a:off x="685800" y="4124325"/>
            <a:ext cx="3095625"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i="0">
                <a:solidFill>
                  <a:srgbClr val="211B1E"/>
                </a:solidFill>
              </a:defRPr>
            </a:defPPr>
            <a:lvl1pPr>
              <a:defRPr sz="1425" b="0" i="0">
                <a:solidFill>
                  <a:srgbClr val="211B1E"/>
                </a:solidFill>
              </a:defRPr>
            </a:lvl1pPr>
            <a:lvl2pPr>
              <a:defRPr sz="1425" b="0" i="0">
                <a:solidFill>
                  <a:srgbClr val="211B1E"/>
                </a:solidFill>
              </a:defRPr>
            </a:lvl2pPr>
            <a:lvl3pPr>
              <a:defRPr sz="1425" b="0" i="0">
                <a:solidFill>
                  <a:srgbClr val="211B1E"/>
                </a:solidFill>
              </a:defRPr>
            </a:lvl3pPr>
            <a:lvl4pPr>
              <a:defRPr sz="1425" b="0" i="0">
                <a:solidFill>
                  <a:srgbClr val="211B1E"/>
                </a:solidFill>
              </a:defRPr>
            </a:lvl4pPr>
            <a:lvl5pPr>
              <a:defRPr sz="1425" b="0" i="0">
                <a:solidFill>
                  <a:srgbClr val="211B1E"/>
                </a:solidFill>
              </a:defRPr>
            </a:lvl5pPr>
            <a:lvl6pPr>
              <a:defRPr sz="1425" b="0" i="0">
                <a:solidFill>
                  <a:srgbClr val="211B1E"/>
                </a:solidFill>
              </a:defRPr>
            </a:lvl6pPr>
            <a:lvl7pPr>
              <a:defRPr sz="1425" b="0" i="0">
                <a:solidFill>
                  <a:srgbClr val="211B1E"/>
                </a:solidFill>
              </a:defRPr>
            </a:lvl7pPr>
            <a:lvl8pPr>
              <a:defRPr sz="1425" b="0" i="0">
                <a:solidFill>
                  <a:srgbClr val="211B1E"/>
                </a:solidFill>
              </a:defRPr>
            </a:lvl8pPr>
            <a:lvl9pPr>
              <a:defRPr sz="1425" b="0" i="0">
                <a:solidFill>
                  <a:srgbClr val="211B1E"/>
                </a:solidFill>
              </a:defRPr>
            </a:lvl9pPr>
          </a:lstStyle>
          <a:p xmlns:a="http://schemas.openxmlformats.org/drawingml/2006/main">
            <a:pPr>
              <a:defRPr sz="1425" b="0" i="0">
                <a:solidFill>
                  <a:srgbClr val="211B1E"/>
                </a:solidFill>
              </a:defRPr>
            </a:pPr>
            <a:r>
              <a:rPr sz="1425" b="0" i="0">
                <a:solidFill>
                  <a:srgbClr val="211B1E"/>
                </a:solidFill>
              </a:rPr>
              <a:t>Assess conversion vs. new build, utilities, hygiene layout, and inspection requirements.</a:t>
            </a:r>
          </a:p>
        </p:txBody>
      </p:sp>
      <p:sp>
        <p:nvSpPr>
          <p:cNvPr id="13" name="">
            <a:extLst xmlns:a="http://schemas.openxmlformats.org/drawingml/2006/main">
              <a:ext uri="{FF2B5EF4-FFF2-40B4-BE49-F238E27FC236}">
                <a16:creationId xmlns:a16="http://schemas.microsoft.com/office/drawing/2014/main" id="{B446E9E5-61F0-4BA5-AC2A-413222D736A5}"/>
              </a:ext>
            </a:extLst>
          </p:cNvPr>
          <p:cNvSpPr>
            <a:spLocks xmlns:a="http://schemas.openxmlformats.org/drawingml/2006/main" noGrp="1"/>
          </p:cNvSpPr>
          <p:nvPr/>
        </p:nvSpPr>
        <p:spPr>
          <a:xfrm xmlns:a="http://schemas.openxmlformats.org/drawingml/2006/main">
            <a:off x="4095750" y="3676650"/>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1" i="0">
                <a:solidFill>
                  <a:srgbClr val="A32F59"/>
                </a:solidFill>
              </a:defRPr>
            </a:defPPr>
            <a:lvl1pPr>
              <a:defRPr sz="1650" b="1" i="0">
                <a:solidFill>
                  <a:srgbClr val="A32F59"/>
                </a:solidFill>
              </a:defRPr>
            </a:lvl1pPr>
            <a:lvl2pPr>
              <a:defRPr sz="1650" b="1" i="0">
                <a:solidFill>
                  <a:srgbClr val="A32F59"/>
                </a:solidFill>
              </a:defRPr>
            </a:lvl2pPr>
            <a:lvl3pPr>
              <a:defRPr sz="1650" b="1" i="0">
                <a:solidFill>
                  <a:srgbClr val="A32F59"/>
                </a:solidFill>
              </a:defRPr>
            </a:lvl3pPr>
            <a:lvl4pPr>
              <a:defRPr sz="1650" b="1" i="0">
                <a:solidFill>
                  <a:srgbClr val="A32F59"/>
                </a:solidFill>
              </a:defRPr>
            </a:lvl4pPr>
            <a:lvl5pPr>
              <a:defRPr sz="1650" b="1" i="0">
                <a:solidFill>
                  <a:srgbClr val="A32F59"/>
                </a:solidFill>
              </a:defRPr>
            </a:lvl5pPr>
            <a:lvl6pPr>
              <a:defRPr sz="1650" b="1" i="0">
                <a:solidFill>
                  <a:srgbClr val="A32F59"/>
                </a:solidFill>
              </a:defRPr>
            </a:lvl6pPr>
            <a:lvl7pPr>
              <a:defRPr sz="1650" b="1" i="0">
                <a:solidFill>
                  <a:srgbClr val="A32F59"/>
                </a:solidFill>
              </a:defRPr>
            </a:lvl7pPr>
            <a:lvl8pPr>
              <a:defRPr sz="1650" b="1" i="0">
                <a:solidFill>
                  <a:srgbClr val="A32F59"/>
                </a:solidFill>
              </a:defRPr>
            </a:lvl8pPr>
            <a:lvl9pPr>
              <a:defRPr sz="1650" b="1" i="0">
                <a:solidFill>
                  <a:srgbClr val="A32F59"/>
                </a:solidFill>
              </a:defRPr>
            </a:lvl9pPr>
          </a:lstStyle>
          <a:p xmlns:a="http://schemas.openxmlformats.org/drawingml/2006/main">
            <a:pPr>
              <a:defRPr sz="1650" b="1" i="0">
                <a:solidFill>
                  <a:srgbClr val="A32F59"/>
                </a:solidFill>
              </a:defRPr>
            </a:pPr>
            <a:r>
              <a:rPr sz="1650" b="1" i="0">
                <a:solidFill>
                  <a:srgbClr val="A32F59"/>
                </a:solidFill>
              </a:rPr>
              <a:t>Equipment</a:t>
            </a:r>
          </a:p>
        </p:txBody>
      </p:sp>
      <p:sp>
        <p:nvSpPr>
          <p:cNvPr id="14" name="">
            <a:extLst xmlns:a="http://schemas.openxmlformats.org/drawingml/2006/main">
              <a:ext uri="{FF2B5EF4-FFF2-40B4-BE49-F238E27FC236}">
                <a16:creationId xmlns:a16="http://schemas.microsoft.com/office/drawing/2014/main" id="{F44568C0-88E7-4F66-A2FF-594DE93BD014}"/>
              </a:ext>
            </a:extLst>
          </p:cNvPr>
          <p:cNvSpPr>
            <a:spLocks xmlns:a="http://schemas.openxmlformats.org/drawingml/2006/main" noGrp="1"/>
          </p:cNvSpPr>
          <p:nvPr/>
        </p:nvSpPr>
        <p:spPr>
          <a:xfrm xmlns:a="http://schemas.openxmlformats.org/drawingml/2006/main">
            <a:off x="4095750" y="4124325"/>
            <a:ext cx="3095625"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i="0">
                <a:solidFill>
                  <a:srgbClr val="211B1E"/>
                </a:solidFill>
              </a:defRPr>
            </a:defPPr>
            <a:lvl1pPr>
              <a:defRPr sz="1425" b="0" i="0">
                <a:solidFill>
                  <a:srgbClr val="211B1E"/>
                </a:solidFill>
              </a:defRPr>
            </a:lvl1pPr>
            <a:lvl2pPr>
              <a:defRPr sz="1425" b="0" i="0">
                <a:solidFill>
                  <a:srgbClr val="211B1E"/>
                </a:solidFill>
              </a:defRPr>
            </a:lvl2pPr>
            <a:lvl3pPr>
              <a:defRPr sz="1425" b="0" i="0">
                <a:solidFill>
                  <a:srgbClr val="211B1E"/>
                </a:solidFill>
              </a:defRPr>
            </a:lvl3pPr>
            <a:lvl4pPr>
              <a:defRPr sz="1425" b="0" i="0">
                <a:solidFill>
                  <a:srgbClr val="211B1E"/>
                </a:solidFill>
              </a:defRPr>
            </a:lvl4pPr>
            <a:lvl5pPr>
              <a:defRPr sz="1425" b="0" i="0">
                <a:solidFill>
                  <a:srgbClr val="211B1E"/>
                </a:solidFill>
              </a:defRPr>
            </a:lvl5pPr>
            <a:lvl6pPr>
              <a:defRPr sz="1425" b="0" i="0">
                <a:solidFill>
                  <a:srgbClr val="211B1E"/>
                </a:solidFill>
              </a:defRPr>
            </a:lvl6pPr>
            <a:lvl7pPr>
              <a:defRPr sz="1425" b="0" i="0">
                <a:solidFill>
                  <a:srgbClr val="211B1E"/>
                </a:solidFill>
              </a:defRPr>
            </a:lvl7pPr>
            <a:lvl8pPr>
              <a:defRPr sz="1425" b="0" i="0">
                <a:solidFill>
                  <a:srgbClr val="211B1E"/>
                </a:solidFill>
              </a:defRPr>
            </a:lvl8pPr>
            <a:lvl9pPr>
              <a:defRPr sz="1425" b="0" i="0">
                <a:solidFill>
                  <a:srgbClr val="211B1E"/>
                </a:solidFill>
              </a:defRPr>
            </a:lvl9pPr>
          </a:lstStyle>
          <a:p xmlns:a="http://schemas.openxmlformats.org/drawingml/2006/main">
            <a:pPr>
              <a:defRPr sz="1425" b="0" i="0">
                <a:solidFill>
                  <a:srgbClr val="211B1E"/>
                </a:solidFill>
              </a:defRPr>
            </a:pPr>
            <a:r>
              <a:rPr sz="1425" b="0" i="0">
                <a:solidFill>
                  <a:srgbClr val="211B1E"/>
                </a:solidFill>
              </a:rPr>
              <a:t>Obtain pilot-scale equipment or co-packer quotes, capacity, minimum runs, and lead times.</a:t>
            </a:r>
          </a:p>
        </p:txBody>
      </p:sp>
      <p:sp>
        <p:nvSpPr>
          <p:cNvPr id="15" name="">
            <a:extLst xmlns:a="http://schemas.openxmlformats.org/drawingml/2006/main">
              <a:ext uri="{FF2B5EF4-FFF2-40B4-BE49-F238E27FC236}">
                <a16:creationId xmlns:a16="http://schemas.microsoft.com/office/drawing/2014/main" id="{3062199F-A91D-4CA1-81A9-A9976AED4F3C}"/>
              </a:ext>
            </a:extLst>
          </p:cNvPr>
          <p:cNvSpPr>
            <a:spLocks xmlns:a="http://schemas.openxmlformats.org/drawingml/2006/main" noGrp="1"/>
          </p:cNvSpPr>
          <p:nvPr/>
        </p:nvSpPr>
        <p:spPr>
          <a:xfrm xmlns:a="http://schemas.openxmlformats.org/drawingml/2006/main">
            <a:off x="7505700" y="3676650"/>
            <a:ext cx="304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1" i="0">
                <a:solidFill>
                  <a:srgbClr val="A32F59"/>
                </a:solidFill>
              </a:defRPr>
            </a:defPPr>
            <a:lvl1pPr>
              <a:defRPr sz="1650" b="1" i="0">
                <a:solidFill>
                  <a:srgbClr val="A32F59"/>
                </a:solidFill>
              </a:defRPr>
            </a:lvl1pPr>
            <a:lvl2pPr>
              <a:defRPr sz="1650" b="1" i="0">
                <a:solidFill>
                  <a:srgbClr val="A32F59"/>
                </a:solidFill>
              </a:defRPr>
            </a:lvl2pPr>
            <a:lvl3pPr>
              <a:defRPr sz="1650" b="1" i="0">
                <a:solidFill>
                  <a:srgbClr val="A32F59"/>
                </a:solidFill>
              </a:defRPr>
            </a:lvl3pPr>
            <a:lvl4pPr>
              <a:defRPr sz="1650" b="1" i="0">
                <a:solidFill>
                  <a:srgbClr val="A32F59"/>
                </a:solidFill>
              </a:defRPr>
            </a:lvl4pPr>
            <a:lvl5pPr>
              <a:defRPr sz="1650" b="1" i="0">
                <a:solidFill>
                  <a:srgbClr val="A32F59"/>
                </a:solidFill>
              </a:defRPr>
            </a:lvl5pPr>
            <a:lvl6pPr>
              <a:defRPr sz="1650" b="1" i="0">
                <a:solidFill>
                  <a:srgbClr val="A32F59"/>
                </a:solidFill>
              </a:defRPr>
            </a:lvl6pPr>
            <a:lvl7pPr>
              <a:defRPr sz="1650" b="1" i="0">
                <a:solidFill>
                  <a:srgbClr val="A32F59"/>
                </a:solidFill>
              </a:defRPr>
            </a:lvl7pPr>
            <a:lvl8pPr>
              <a:defRPr sz="1650" b="1" i="0">
                <a:solidFill>
                  <a:srgbClr val="A32F59"/>
                </a:solidFill>
              </a:defRPr>
            </a:lvl8pPr>
            <a:lvl9pPr>
              <a:defRPr sz="1650" b="1" i="0">
                <a:solidFill>
                  <a:srgbClr val="A32F59"/>
                </a:solidFill>
              </a:defRPr>
            </a:lvl9pPr>
          </a:lstStyle>
          <a:p xmlns:a="http://schemas.openxmlformats.org/drawingml/2006/main">
            <a:pPr>
              <a:defRPr sz="1650" b="1" i="0">
                <a:solidFill>
                  <a:srgbClr val="A32F59"/>
                </a:solidFill>
              </a:defRPr>
            </a:pPr>
            <a:r>
              <a:rPr sz="1650" b="1" i="0">
                <a:solidFill>
                  <a:srgbClr val="A32F59"/>
                </a:solidFill>
              </a:rPr>
              <a:t>UNBS and testing</a:t>
            </a:r>
          </a:p>
        </p:txBody>
      </p:sp>
      <p:sp>
        <p:nvSpPr>
          <p:cNvPr id="16" name="">
            <a:extLst xmlns:a="http://schemas.openxmlformats.org/drawingml/2006/main">
              <a:ext uri="{FF2B5EF4-FFF2-40B4-BE49-F238E27FC236}">
                <a16:creationId xmlns:a16="http://schemas.microsoft.com/office/drawing/2014/main" id="{BAF94156-A49D-4AC6-A933-36F73812E250}"/>
              </a:ext>
            </a:extLst>
          </p:cNvPr>
          <p:cNvSpPr>
            <a:spLocks xmlns:a="http://schemas.openxmlformats.org/drawingml/2006/main" noGrp="1"/>
          </p:cNvSpPr>
          <p:nvPr/>
        </p:nvSpPr>
        <p:spPr>
          <a:xfrm xmlns:a="http://schemas.openxmlformats.org/drawingml/2006/main">
            <a:off x="7505700" y="4124325"/>
            <a:ext cx="32385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i="0">
                <a:solidFill>
                  <a:srgbClr val="211B1E"/>
                </a:solidFill>
              </a:defRPr>
            </a:defPPr>
            <a:lvl1pPr>
              <a:defRPr sz="1425" b="0" i="0">
                <a:solidFill>
                  <a:srgbClr val="211B1E"/>
                </a:solidFill>
              </a:defRPr>
            </a:lvl1pPr>
            <a:lvl2pPr>
              <a:defRPr sz="1425" b="0" i="0">
                <a:solidFill>
                  <a:srgbClr val="211B1E"/>
                </a:solidFill>
              </a:defRPr>
            </a:lvl2pPr>
            <a:lvl3pPr>
              <a:defRPr sz="1425" b="0" i="0">
                <a:solidFill>
                  <a:srgbClr val="211B1E"/>
                </a:solidFill>
              </a:defRPr>
            </a:lvl3pPr>
            <a:lvl4pPr>
              <a:defRPr sz="1425" b="0" i="0">
                <a:solidFill>
                  <a:srgbClr val="211B1E"/>
                </a:solidFill>
              </a:defRPr>
            </a:lvl4pPr>
            <a:lvl5pPr>
              <a:defRPr sz="1425" b="0" i="0">
                <a:solidFill>
                  <a:srgbClr val="211B1E"/>
                </a:solidFill>
              </a:defRPr>
            </a:lvl5pPr>
            <a:lvl6pPr>
              <a:defRPr sz="1425" b="0" i="0">
                <a:solidFill>
                  <a:srgbClr val="211B1E"/>
                </a:solidFill>
              </a:defRPr>
            </a:lvl6pPr>
            <a:lvl7pPr>
              <a:defRPr sz="1425" b="0" i="0">
                <a:solidFill>
                  <a:srgbClr val="211B1E"/>
                </a:solidFill>
              </a:defRPr>
            </a:lvl7pPr>
            <a:lvl8pPr>
              <a:defRPr sz="1425" b="0" i="0">
                <a:solidFill>
                  <a:srgbClr val="211B1E"/>
                </a:solidFill>
              </a:defRPr>
            </a:lvl8pPr>
            <a:lvl9pPr>
              <a:defRPr sz="1425" b="0" i="0">
                <a:solidFill>
                  <a:srgbClr val="211B1E"/>
                </a:solidFill>
              </a:defRPr>
            </a:lvl9pPr>
          </a:lstStyle>
          <a:p xmlns:a="http://schemas.openxmlformats.org/drawingml/2006/main">
            <a:pPr>
              <a:defRPr sz="1425" b="0" i="0">
                <a:solidFill>
                  <a:srgbClr val="211B1E"/>
                </a:solidFill>
              </a:defRPr>
            </a:pPr>
            <a:r>
              <a:rPr sz="1425" b="0" i="0">
                <a:solidFill>
                  <a:srgbClr val="211B1E"/>
                </a:solidFill>
              </a:rPr>
              <a:t>Review CIMS online application pathway; confirm product standard, site readiness, tests, fees, and labels.</a:t>
            </a:r>
          </a:p>
        </p:txBody>
      </p:sp>
    </p:spTree>
    <p:extLst>
      <p:ext uri="{BB962C8B-B14F-4D97-AF65-F5344CB8AC3E}">
        <p14:creationId xmlns:p14="http://schemas.microsoft.com/office/powerpoint/2010/main" val="1399288331"/>
      </p:ext>
    </p:extLst>
  </p:cSld>
</p:sld>
</file>

<file path=ppt/slides/slide9.xml><?xml version="1.0" encoding="utf-8"?>
<p:sld xmlns:p="http://schemas.openxmlformats.org/presentationml/2006/main">
  <p:cSld>
    <p:bg>
      <p:bgPr>
        <a:solidFill xmlns:a="http://schemas.openxmlformats.org/drawingml/2006/main">
          <a:srgbClr val="FBF7F1"/>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097718A-EFEB-41CD-8B16-CE225BC775AB}"/>
              </a:ext>
            </a:extLst>
          </p:cNvPr>
          <p:cNvSpPr>
            <a:spLocks xmlns:a="http://schemas.openxmlformats.org/drawingml/2006/main" noGrp="1"/>
          </p:cNvSpPr>
          <p:nvPr/>
        </p:nvSpPr>
        <p:spPr>
          <a:xfrm xmlns:a="http://schemas.openxmlformats.org/drawingml/2006/main">
            <a:off x="0" y="0"/>
            <a:ext cx="142875" cy="6858000"/>
          </a:xfrm>
          <a:prstGeom xmlns:a="http://schemas.openxmlformats.org/drawingml/2006/main" prst="rect">
            <a:avLst/>
          </a:prstGeom>
          <a:solidFill xmlns:a="http://schemas.openxmlformats.org/drawingml/2006/main">
            <a:srgbClr val="A32F59"/>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B59F34E-D5C9-4A96-92EE-BA00444C4830}"/>
              </a:ext>
            </a:extLst>
          </p:cNvPr>
          <p:cNvSpPr>
            <a:spLocks xmlns:a="http://schemas.openxmlformats.org/drawingml/2006/main" noGrp="1"/>
          </p:cNvSpPr>
          <p:nvPr/>
        </p:nvSpPr>
        <p:spPr>
          <a:xfrm xmlns:a="http://schemas.openxmlformats.org/drawingml/2006/main">
            <a:off x="685800" y="400050"/>
            <a:ext cx="7429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08  |  PARTNERSHIP</a:t>
            </a:r>
          </a:p>
        </p:txBody>
      </p:sp>
      <p:sp>
        <p:nvSpPr>
          <p:cNvPr id="3" name="">
            <a:extLst xmlns:a="http://schemas.openxmlformats.org/drawingml/2006/main">
              <a:ext uri="{FF2B5EF4-FFF2-40B4-BE49-F238E27FC236}">
                <a16:creationId xmlns:a16="http://schemas.microsoft.com/office/drawing/2014/main" id="{8132D045-15FD-4357-8A68-5B14394142D1}"/>
              </a:ext>
            </a:extLst>
          </p:cNvPr>
          <p:cNvSpPr>
            <a:spLocks xmlns:a="http://schemas.openxmlformats.org/drawingml/2006/main" noGrp="1"/>
          </p:cNvSpPr>
          <p:nvPr/>
        </p:nvSpPr>
        <p:spPr>
          <a:xfrm xmlns:a="http://schemas.openxmlformats.org/drawingml/2006/main">
            <a:off x="685800" y="742950"/>
            <a:ext cx="10668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850" b="1" i="0">
                <a:solidFill>
                  <a:srgbClr val="321426"/>
                </a:solidFill>
              </a:defRPr>
            </a:defPPr>
            <a:lvl1pPr>
              <a:defRPr sz="2850" b="1" i="0">
                <a:solidFill>
                  <a:srgbClr val="321426"/>
                </a:solidFill>
              </a:defRPr>
            </a:lvl1pPr>
            <a:lvl2pPr>
              <a:defRPr sz="2850" b="1" i="0">
                <a:solidFill>
                  <a:srgbClr val="321426"/>
                </a:solidFill>
              </a:defRPr>
            </a:lvl2pPr>
            <a:lvl3pPr>
              <a:defRPr sz="2850" b="1" i="0">
                <a:solidFill>
                  <a:srgbClr val="321426"/>
                </a:solidFill>
              </a:defRPr>
            </a:lvl3pPr>
            <a:lvl4pPr>
              <a:defRPr sz="2850" b="1" i="0">
                <a:solidFill>
                  <a:srgbClr val="321426"/>
                </a:solidFill>
              </a:defRPr>
            </a:lvl4pPr>
            <a:lvl5pPr>
              <a:defRPr sz="2850" b="1" i="0">
                <a:solidFill>
                  <a:srgbClr val="321426"/>
                </a:solidFill>
              </a:defRPr>
            </a:lvl5pPr>
            <a:lvl6pPr>
              <a:defRPr sz="2850" b="1" i="0">
                <a:solidFill>
                  <a:srgbClr val="321426"/>
                </a:solidFill>
              </a:defRPr>
            </a:lvl6pPr>
            <a:lvl7pPr>
              <a:defRPr sz="2850" b="1" i="0">
                <a:solidFill>
                  <a:srgbClr val="321426"/>
                </a:solidFill>
              </a:defRPr>
            </a:lvl7pPr>
            <a:lvl8pPr>
              <a:defRPr sz="2850" b="1" i="0">
                <a:solidFill>
                  <a:srgbClr val="321426"/>
                </a:solidFill>
              </a:defRPr>
            </a:lvl8pPr>
            <a:lvl9pPr>
              <a:defRPr sz="2850" b="1" i="0">
                <a:solidFill>
                  <a:srgbClr val="321426"/>
                </a:solidFill>
              </a:defRPr>
            </a:lvl9pPr>
          </a:lstStyle>
          <a:p xmlns:a="http://schemas.openxmlformats.org/drawingml/2006/main">
            <a:pPr>
              <a:defRPr sz="2850" b="1" i="0">
                <a:solidFill>
                  <a:srgbClr val="321426"/>
                </a:solidFill>
              </a:defRPr>
            </a:pPr>
            <a:r>
              <a:rPr sz="2850" b="1" i="0">
                <a:solidFill>
                  <a:srgbClr val="321426"/>
                </a:solidFill>
              </a:rPr>
              <a:t>Capital to reach a defined pilot</a:t>
            </a:r>
          </a:p>
        </p:txBody>
      </p:sp>
      <p:sp>
        <p:nvSpPr>
          <p:cNvPr id="4" name="">
            <a:extLst xmlns:a="http://schemas.openxmlformats.org/drawingml/2006/main">
              <a:ext uri="{FF2B5EF4-FFF2-40B4-BE49-F238E27FC236}">
                <a16:creationId xmlns:a16="http://schemas.microsoft.com/office/drawing/2014/main" id="{7E2E229D-0D36-4EED-B4FB-31DE75A38DAC}"/>
              </a:ext>
            </a:extLst>
          </p:cNvPr>
          <p:cNvSpPr>
            <a:spLocks xmlns:a="http://schemas.openxmlformats.org/drawingml/2006/main" noGrp="1"/>
          </p:cNvSpPr>
          <p:nvPr/>
        </p:nvSpPr>
        <p:spPr>
          <a:xfrm xmlns:a="http://schemas.openxmlformats.org/drawingml/2006/main">
            <a:off x="685800" y="1438275"/>
            <a:ext cx="10820400" cy="190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CCB06EA-7B7E-4AFD-9FD7-8607CEED1BD1}"/>
              </a:ext>
            </a:extLst>
          </p:cNvPr>
          <p:cNvSpPr>
            <a:spLocks xmlns:a="http://schemas.openxmlformats.org/drawingml/2006/main" noGrp="1"/>
          </p:cNvSpPr>
          <p:nvPr/>
        </p:nvSpPr>
        <p:spPr>
          <a:xfrm xmlns:a="http://schemas.openxmlformats.org/drawingml/2006/main">
            <a:off x="685800" y="6334125"/>
            <a:ext cx="10820400" cy="9525"/>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36509F3-1D0A-4170-A571-FF7AC1B4CA21}"/>
              </a:ext>
            </a:extLst>
          </p:cNvPr>
          <p:cNvSpPr>
            <a:spLocks xmlns:a="http://schemas.openxmlformats.org/drawingml/2006/main" noGrp="1"/>
          </p:cNvSpPr>
          <p:nvPr/>
        </p:nvSpPr>
        <p:spPr>
          <a:xfrm xmlns:a="http://schemas.openxmlformats.org/drawingml/2006/main">
            <a:off x="685800" y="6457950"/>
            <a:ext cx="7429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1" i="0">
                <a:solidFill>
                  <a:srgbClr val="756A70"/>
                </a:solidFill>
              </a:defRPr>
            </a:defPPr>
            <a:lvl1pPr>
              <a:defRPr sz="975" b="1" i="0">
                <a:solidFill>
                  <a:srgbClr val="756A70"/>
                </a:solidFill>
              </a:defRPr>
            </a:lvl1pPr>
            <a:lvl2pPr>
              <a:defRPr sz="975" b="1" i="0">
                <a:solidFill>
                  <a:srgbClr val="756A70"/>
                </a:solidFill>
              </a:defRPr>
            </a:lvl2pPr>
            <a:lvl3pPr>
              <a:defRPr sz="975" b="1" i="0">
                <a:solidFill>
                  <a:srgbClr val="756A70"/>
                </a:solidFill>
              </a:defRPr>
            </a:lvl3pPr>
            <a:lvl4pPr>
              <a:defRPr sz="975" b="1" i="0">
                <a:solidFill>
                  <a:srgbClr val="756A70"/>
                </a:solidFill>
              </a:defRPr>
            </a:lvl4pPr>
            <a:lvl5pPr>
              <a:defRPr sz="975" b="1" i="0">
                <a:solidFill>
                  <a:srgbClr val="756A70"/>
                </a:solidFill>
              </a:defRPr>
            </a:lvl5pPr>
            <a:lvl6pPr>
              <a:defRPr sz="975" b="1" i="0">
                <a:solidFill>
                  <a:srgbClr val="756A70"/>
                </a:solidFill>
              </a:defRPr>
            </a:lvl6pPr>
            <a:lvl7pPr>
              <a:defRPr sz="975" b="1" i="0">
                <a:solidFill>
                  <a:srgbClr val="756A70"/>
                </a:solidFill>
              </a:defRPr>
            </a:lvl7pPr>
            <a:lvl8pPr>
              <a:defRPr sz="975" b="1" i="0">
                <a:solidFill>
                  <a:srgbClr val="756A70"/>
                </a:solidFill>
              </a:defRPr>
            </a:lvl8pPr>
            <a:lvl9pPr>
              <a:defRPr sz="975" b="1" i="0">
                <a:solidFill>
                  <a:srgbClr val="756A70"/>
                </a:solidFill>
              </a:defRPr>
            </a:lvl9pPr>
          </a:lstStyle>
          <a:p xmlns:a="http://schemas.openxmlformats.org/drawingml/2006/main">
            <a:pPr>
              <a:defRPr sz="975" b="1" i="0">
                <a:solidFill>
                  <a:srgbClr val="756A70"/>
                </a:solidFill>
              </a:defRPr>
            </a:pPr>
            <a:r>
              <a:rPr sz="975" b="1" i="0">
                <a:solidFill>
                  <a:srgbClr val="756A70"/>
                </a:solidFill>
              </a:rPr>
              <a:t>ZAVA BEVERAGES  |  INVESTOR DISCUSSION DRAFT</a:t>
            </a:r>
          </a:p>
        </p:txBody>
      </p:sp>
      <p:sp>
        <p:nvSpPr>
          <p:cNvPr id="7" name="">
            <a:extLst xmlns:a="http://schemas.openxmlformats.org/drawingml/2006/main">
              <a:ext uri="{FF2B5EF4-FFF2-40B4-BE49-F238E27FC236}">
                <a16:creationId xmlns:a16="http://schemas.microsoft.com/office/drawing/2014/main" id="{A719FEEE-1DC7-4EC8-B532-EFBA77AA65B7}"/>
              </a:ext>
            </a:extLst>
          </p:cNvPr>
          <p:cNvSpPr>
            <a:spLocks xmlns:a="http://schemas.openxmlformats.org/drawingml/2006/main" noGrp="1"/>
          </p:cNvSpPr>
          <p:nvPr/>
        </p:nvSpPr>
        <p:spPr>
          <a:xfrm xmlns:a="http://schemas.openxmlformats.org/drawingml/2006/main">
            <a:off x="10934700" y="6448425"/>
            <a:ext cx="57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A32F59"/>
                </a:solidFill>
              </a:defRPr>
            </a:defPPr>
            <a:lvl1pPr>
              <a:defRPr sz="1050" b="1" i="0">
                <a:solidFill>
                  <a:srgbClr val="A32F59"/>
                </a:solidFill>
              </a:defRPr>
            </a:lvl1pPr>
            <a:lvl2pPr>
              <a:defRPr sz="1050" b="1" i="0">
                <a:solidFill>
                  <a:srgbClr val="A32F59"/>
                </a:solidFill>
              </a:defRPr>
            </a:lvl2pPr>
            <a:lvl3pPr>
              <a:defRPr sz="1050" b="1" i="0">
                <a:solidFill>
                  <a:srgbClr val="A32F59"/>
                </a:solidFill>
              </a:defRPr>
            </a:lvl3pPr>
            <a:lvl4pPr>
              <a:defRPr sz="1050" b="1" i="0">
                <a:solidFill>
                  <a:srgbClr val="A32F59"/>
                </a:solidFill>
              </a:defRPr>
            </a:lvl4pPr>
            <a:lvl5pPr>
              <a:defRPr sz="1050" b="1" i="0">
                <a:solidFill>
                  <a:srgbClr val="A32F59"/>
                </a:solidFill>
              </a:defRPr>
            </a:lvl5pPr>
            <a:lvl6pPr>
              <a:defRPr sz="1050" b="1" i="0">
                <a:solidFill>
                  <a:srgbClr val="A32F59"/>
                </a:solidFill>
              </a:defRPr>
            </a:lvl6pPr>
            <a:lvl7pPr>
              <a:defRPr sz="1050" b="1" i="0">
                <a:solidFill>
                  <a:srgbClr val="A32F59"/>
                </a:solidFill>
              </a:defRPr>
            </a:lvl7pPr>
            <a:lvl8pPr>
              <a:defRPr sz="1050" b="1" i="0">
                <a:solidFill>
                  <a:srgbClr val="A32F59"/>
                </a:solidFill>
              </a:defRPr>
            </a:lvl8pPr>
            <a:lvl9pPr>
              <a:defRPr sz="1050" b="1" i="0">
                <a:solidFill>
                  <a:srgbClr val="A32F59"/>
                </a:solidFill>
              </a:defRPr>
            </a:lvl9pPr>
          </a:lstStyle>
          <a:p xmlns:a="http://schemas.openxmlformats.org/drawingml/2006/main">
            <a:pPr>
              <a:defRPr sz="1050" b="1" i="0">
                <a:solidFill>
                  <a:srgbClr val="A32F59"/>
                </a:solidFill>
              </a:defRPr>
            </a:pPr>
            <a:r>
              <a:rPr sz="1050" b="1" i="0">
                <a:solidFill>
                  <a:srgbClr val="A32F59"/>
                </a:solidFill>
              </a:rPr>
              <a:t>09</a:t>
            </a:r>
          </a:p>
        </p:txBody>
      </p:sp>
      <p:sp>
        <p:nvSpPr>
          <p:cNvPr id="8" name="">
            <a:extLst xmlns:a="http://schemas.openxmlformats.org/drawingml/2006/main">
              <a:ext uri="{FF2B5EF4-FFF2-40B4-BE49-F238E27FC236}">
                <a16:creationId xmlns:a16="http://schemas.microsoft.com/office/drawing/2014/main" id="{69506B4D-73A4-4EF2-AFD3-6F1355ED1908}"/>
              </a:ext>
            </a:extLst>
          </p:cNvPr>
          <p:cNvSpPr>
            <a:spLocks xmlns:a="http://schemas.openxmlformats.org/drawingml/2006/main" noGrp="1"/>
          </p:cNvSpPr>
          <p:nvPr/>
        </p:nvSpPr>
        <p:spPr>
          <a:xfrm xmlns:a="http://schemas.openxmlformats.org/drawingml/2006/main">
            <a:off x="685800" y="1809750"/>
            <a:ext cx="4953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i="0">
                <a:solidFill>
                  <a:srgbClr val="321426"/>
                </a:solidFill>
              </a:defRPr>
            </a:defPPr>
            <a:lvl1pPr>
              <a:defRPr sz="2025" b="1" i="0">
                <a:solidFill>
                  <a:srgbClr val="321426"/>
                </a:solidFill>
              </a:defRPr>
            </a:lvl1pPr>
            <a:lvl2pPr>
              <a:defRPr sz="2025" b="1" i="0">
                <a:solidFill>
                  <a:srgbClr val="321426"/>
                </a:solidFill>
              </a:defRPr>
            </a:lvl2pPr>
            <a:lvl3pPr>
              <a:defRPr sz="2025" b="1" i="0">
                <a:solidFill>
                  <a:srgbClr val="321426"/>
                </a:solidFill>
              </a:defRPr>
            </a:lvl3pPr>
            <a:lvl4pPr>
              <a:defRPr sz="2025" b="1" i="0">
                <a:solidFill>
                  <a:srgbClr val="321426"/>
                </a:solidFill>
              </a:defRPr>
            </a:lvl4pPr>
            <a:lvl5pPr>
              <a:defRPr sz="2025" b="1" i="0">
                <a:solidFill>
                  <a:srgbClr val="321426"/>
                </a:solidFill>
              </a:defRPr>
            </a:lvl5pPr>
            <a:lvl6pPr>
              <a:defRPr sz="2025" b="1" i="0">
                <a:solidFill>
                  <a:srgbClr val="321426"/>
                </a:solidFill>
              </a:defRPr>
            </a:lvl6pPr>
            <a:lvl7pPr>
              <a:defRPr sz="2025" b="1" i="0">
                <a:solidFill>
                  <a:srgbClr val="321426"/>
                </a:solidFill>
              </a:defRPr>
            </a:lvl7pPr>
            <a:lvl8pPr>
              <a:defRPr sz="2025" b="1" i="0">
                <a:solidFill>
                  <a:srgbClr val="321426"/>
                </a:solidFill>
              </a:defRPr>
            </a:lvl8pPr>
            <a:lvl9pPr>
              <a:defRPr sz="2025" b="1" i="0">
                <a:solidFill>
                  <a:srgbClr val="321426"/>
                </a:solidFill>
              </a:defRPr>
            </a:lvl9pPr>
          </a:lstStyle>
          <a:p xmlns:a="http://schemas.openxmlformats.org/drawingml/2006/main">
            <a:pPr>
              <a:defRPr sz="2025" b="1" i="0">
                <a:solidFill>
                  <a:srgbClr val="321426"/>
                </a:solidFill>
              </a:defRPr>
            </a:pPr>
            <a:r>
              <a:rPr sz="2025" b="1" i="0">
                <a:solidFill>
                  <a:srgbClr val="321426"/>
                </a:solidFill>
              </a:rPr>
              <a:t>Potential use of funds</a:t>
            </a:r>
          </a:p>
        </p:txBody>
      </p:sp>
      <p:sp>
        <p:nvSpPr>
          <p:cNvPr id="9" name="">
            <a:extLst xmlns:a="http://schemas.openxmlformats.org/drawingml/2006/main">
              <a:ext uri="{FF2B5EF4-FFF2-40B4-BE49-F238E27FC236}">
                <a16:creationId xmlns:a16="http://schemas.microsoft.com/office/drawing/2014/main" id="{694D4827-128C-4F8C-8311-5F68D4740740}"/>
              </a:ext>
            </a:extLst>
          </p:cNvPr>
          <p:cNvSpPr>
            <a:spLocks xmlns:a="http://schemas.openxmlformats.org/drawingml/2006/main" noGrp="1"/>
          </p:cNvSpPr>
          <p:nvPr/>
        </p:nvSpPr>
        <p:spPr>
          <a:xfrm xmlns:a="http://schemas.openxmlformats.org/drawingml/2006/main">
            <a:off x="685800" y="2286000"/>
            <a:ext cx="5334000" cy="2809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i="0">
                <a:solidFill>
                  <a:srgbClr val="211B1E"/>
                </a:solidFill>
              </a:defRPr>
            </a:defPPr>
            <a:lvl1pPr>
              <a:defRPr sz="1425" b="0" i="0">
                <a:solidFill>
                  <a:srgbClr val="211B1E"/>
                </a:solidFill>
              </a:defRPr>
            </a:lvl1pPr>
            <a:lvl2pPr>
              <a:defRPr sz="1425" b="0" i="0">
                <a:solidFill>
                  <a:srgbClr val="211B1E"/>
                </a:solidFill>
              </a:defRPr>
            </a:lvl2pPr>
            <a:lvl3pPr>
              <a:defRPr sz="1425" b="0" i="0">
                <a:solidFill>
                  <a:srgbClr val="211B1E"/>
                </a:solidFill>
              </a:defRPr>
            </a:lvl3pPr>
            <a:lvl4pPr>
              <a:defRPr sz="1425" b="0" i="0">
                <a:solidFill>
                  <a:srgbClr val="211B1E"/>
                </a:solidFill>
              </a:defRPr>
            </a:lvl4pPr>
            <a:lvl5pPr>
              <a:defRPr sz="1425" b="0" i="0">
                <a:solidFill>
                  <a:srgbClr val="211B1E"/>
                </a:solidFill>
              </a:defRPr>
            </a:lvl5pPr>
            <a:lvl6pPr>
              <a:defRPr sz="1425" b="0" i="0">
                <a:solidFill>
                  <a:srgbClr val="211B1E"/>
                </a:solidFill>
              </a:defRPr>
            </a:lvl6pPr>
            <a:lvl7pPr>
              <a:defRPr sz="1425" b="0" i="0">
                <a:solidFill>
                  <a:srgbClr val="211B1E"/>
                </a:solidFill>
              </a:defRPr>
            </a:lvl7pPr>
            <a:lvl8pPr>
              <a:defRPr sz="1425" b="0" i="0">
                <a:solidFill>
                  <a:srgbClr val="211B1E"/>
                </a:solidFill>
              </a:defRPr>
            </a:lvl8pPr>
            <a:lvl9pPr>
              <a:defRPr sz="1425" b="0" i="0">
                <a:solidFill>
                  <a:srgbClr val="211B1E"/>
                </a:solidFill>
              </a:defRPr>
            </a:lvl9pPr>
          </a:lstStyle>
          <a:p xmlns:a="http://schemas.openxmlformats.org/drawingml/2006/main">
            <a:pPr>
              <a:defRPr sz="1425" b="0" i="0">
                <a:solidFill>
                  <a:srgbClr val="211B1E"/>
                </a:solidFill>
              </a:defRPr>
            </a:pPr>
            <a:r>
              <a:rPr sz="1425" b="0" i="0">
                <a:solidFill>
                  <a:srgbClr val="211B1E"/>
                </a:solidFill>
              </a:rPr>
              <a:t>Site options (founder estimates):</a:t>
            </a:r>
          </a:p>
          <a:p xmlns:a="http://schemas.openxmlformats.org/drawingml/2006/main">
            <a:pPr>
              <a:defRPr sz="1425" b="0" i="0">
                <a:solidFill>
                  <a:srgbClr val="211B1E"/>
                </a:solidFill>
              </a:defRPr>
            </a:pPr>
            <a:r>
              <a:rPr sz="1425" b="0" i="0">
                <a:solidFill>
                  <a:srgbClr val="211B1E"/>
                </a:solidFill>
              </a:rPr>
              <a:t>• Existing building conversion + fence: US$10,000</a:t>
            </a:r>
          </a:p>
          <a:p xmlns:a="http://schemas.openxmlformats.org/drawingml/2006/main">
            <a:pPr>
              <a:defRPr sz="1425" b="0" i="0">
                <a:solidFill>
                  <a:srgbClr val="211B1E"/>
                </a:solidFill>
              </a:defRPr>
            </a:pPr>
            <a:r>
              <a:rPr sz="1425" b="0" i="0">
                <a:solidFill>
                  <a:srgbClr val="211B1E"/>
                </a:solidFill>
              </a:rPr>
              <a:t>• New build on owned land: US$30,000</a:t>
            </a:r>
          </a:p>
          <a:p xmlns:a="http://schemas.openxmlformats.org/drawingml/2006/main">
            <a:r>
              <a:t/>
            </a:r>
          </a:p>
          <a:p xmlns:a="http://schemas.openxmlformats.org/drawingml/2006/main">
            <a:pPr>
              <a:defRPr sz="1425" b="0" i="0">
                <a:solidFill>
                  <a:srgbClr val="211B1E"/>
                </a:solidFill>
              </a:defRPr>
            </a:pPr>
            <a:r>
              <a:rPr sz="1425" b="0" i="0">
                <a:solidFill>
                  <a:srgbClr val="211B1E"/>
                </a:solidFill>
              </a:rPr>
              <a:t>Other needs: equipment or contract production, safety and shelf-life tests, packaging, ingredients, and controlled market validation.</a:t>
            </a:r>
          </a:p>
        </p:txBody>
      </p:sp>
      <p:sp>
        <p:nvSpPr>
          <p:cNvPr id="10" name="">
            <a:extLst xmlns:a="http://schemas.openxmlformats.org/drawingml/2006/main">
              <a:ext uri="{FF2B5EF4-FFF2-40B4-BE49-F238E27FC236}">
                <a16:creationId xmlns:a16="http://schemas.microsoft.com/office/drawing/2014/main" id="{3AC74D0C-A644-4CD0-B7C1-1E88F8BF2C2F}"/>
              </a:ext>
            </a:extLst>
          </p:cNvPr>
          <p:cNvSpPr>
            <a:spLocks xmlns:a="http://schemas.openxmlformats.org/drawingml/2006/main" noGrp="1"/>
          </p:cNvSpPr>
          <p:nvPr/>
        </p:nvSpPr>
        <p:spPr>
          <a:xfrm xmlns:a="http://schemas.openxmlformats.org/drawingml/2006/main">
            <a:off x="6419850" y="1809750"/>
            <a:ext cx="19050" cy="3524250"/>
          </a:xfrm>
          <a:prstGeom xmlns:a="http://schemas.openxmlformats.org/drawingml/2006/main" prst="rect">
            <a:avLst/>
          </a:prstGeom>
          <a:solidFill xmlns:a="http://schemas.openxmlformats.org/drawingml/2006/main">
            <a:srgbClr val="E7DDE0"/>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F63526DA-83F7-489C-AD21-060A99CE7A31}"/>
              </a:ext>
            </a:extLst>
          </p:cNvPr>
          <p:cNvSpPr>
            <a:spLocks xmlns:a="http://schemas.openxmlformats.org/drawingml/2006/main" noGrp="1"/>
          </p:cNvSpPr>
          <p:nvPr/>
        </p:nvSpPr>
        <p:spPr>
          <a:xfrm xmlns:a="http://schemas.openxmlformats.org/drawingml/2006/main">
            <a:off x="6877050" y="1809750"/>
            <a:ext cx="4095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i="0">
                <a:solidFill>
                  <a:srgbClr val="321426"/>
                </a:solidFill>
              </a:defRPr>
            </a:defPPr>
            <a:lvl1pPr>
              <a:defRPr sz="2025" b="1" i="0">
                <a:solidFill>
                  <a:srgbClr val="321426"/>
                </a:solidFill>
              </a:defRPr>
            </a:lvl1pPr>
            <a:lvl2pPr>
              <a:defRPr sz="2025" b="1" i="0">
                <a:solidFill>
                  <a:srgbClr val="321426"/>
                </a:solidFill>
              </a:defRPr>
            </a:lvl2pPr>
            <a:lvl3pPr>
              <a:defRPr sz="2025" b="1" i="0">
                <a:solidFill>
                  <a:srgbClr val="321426"/>
                </a:solidFill>
              </a:defRPr>
            </a:lvl3pPr>
            <a:lvl4pPr>
              <a:defRPr sz="2025" b="1" i="0">
                <a:solidFill>
                  <a:srgbClr val="321426"/>
                </a:solidFill>
              </a:defRPr>
            </a:lvl4pPr>
            <a:lvl5pPr>
              <a:defRPr sz="2025" b="1" i="0">
                <a:solidFill>
                  <a:srgbClr val="321426"/>
                </a:solidFill>
              </a:defRPr>
            </a:lvl5pPr>
            <a:lvl6pPr>
              <a:defRPr sz="2025" b="1" i="0">
                <a:solidFill>
                  <a:srgbClr val="321426"/>
                </a:solidFill>
              </a:defRPr>
            </a:lvl6pPr>
            <a:lvl7pPr>
              <a:defRPr sz="2025" b="1" i="0">
                <a:solidFill>
                  <a:srgbClr val="321426"/>
                </a:solidFill>
              </a:defRPr>
            </a:lvl7pPr>
            <a:lvl8pPr>
              <a:defRPr sz="2025" b="1" i="0">
                <a:solidFill>
                  <a:srgbClr val="321426"/>
                </a:solidFill>
              </a:defRPr>
            </a:lvl8pPr>
            <a:lvl9pPr>
              <a:defRPr sz="2025" b="1" i="0">
                <a:solidFill>
                  <a:srgbClr val="321426"/>
                </a:solidFill>
              </a:defRPr>
            </a:lvl9pPr>
          </a:lstStyle>
          <a:p xmlns:a="http://schemas.openxmlformats.org/drawingml/2006/main">
            <a:pPr>
              <a:defRPr sz="2025" b="1" i="0">
                <a:solidFill>
                  <a:srgbClr val="321426"/>
                </a:solidFill>
              </a:defRPr>
            </a:pPr>
            <a:r>
              <a:rPr sz="2025" b="1" i="0">
                <a:solidFill>
                  <a:srgbClr val="321426"/>
                </a:solidFill>
              </a:rPr>
              <a:t>Structure to discuss</a:t>
            </a:r>
          </a:p>
        </p:txBody>
      </p:sp>
      <p:sp>
        <p:nvSpPr>
          <p:cNvPr id="12" name="">
            <a:extLst xmlns:a="http://schemas.openxmlformats.org/drawingml/2006/main">
              <a:ext uri="{FF2B5EF4-FFF2-40B4-BE49-F238E27FC236}">
                <a16:creationId xmlns:a16="http://schemas.microsoft.com/office/drawing/2014/main" id="{B1E3DD00-FD96-4ED5-A4CB-3CA6DB3F0A2F}"/>
              </a:ext>
            </a:extLst>
          </p:cNvPr>
          <p:cNvSpPr>
            <a:spLocks xmlns:a="http://schemas.openxmlformats.org/drawingml/2006/main" noGrp="1"/>
          </p:cNvSpPr>
          <p:nvPr/>
        </p:nvSpPr>
        <p:spPr>
          <a:xfrm xmlns:a="http://schemas.openxmlformats.org/drawingml/2006/main">
            <a:off x="6877050" y="2419350"/>
            <a:ext cx="41910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75" b="0" i="0">
                <a:solidFill>
                  <a:srgbClr val="211B1E"/>
                </a:solidFill>
              </a:defRPr>
            </a:defPPr>
            <a:lvl1pPr>
              <a:defRPr sz="1575" b="0" i="0">
                <a:solidFill>
                  <a:srgbClr val="211B1E"/>
                </a:solidFill>
              </a:defRPr>
            </a:lvl1pPr>
            <a:lvl2pPr>
              <a:defRPr sz="1575" b="0" i="0">
                <a:solidFill>
                  <a:srgbClr val="211B1E"/>
                </a:solidFill>
              </a:defRPr>
            </a:lvl2pPr>
            <a:lvl3pPr>
              <a:defRPr sz="1575" b="0" i="0">
                <a:solidFill>
                  <a:srgbClr val="211B1E"/>
                </a:solidFill>
              </a:defRPr>
            </a:lvl3pPr>
            <a:lvl4pPr>
              <a:defRPr sz="1575" b="0" i="0">
                <a:solidFill>
                  <a:srgbClr val="211B1E"/>
                </a:solidFill>
              </a:defRPr>
            </a:lvl4pPr>
            <a:lvl5pPr>
              <a:defRPr sz="1575" b="0" i="0">
                <a:solidFill>
                  <a:srgbClr val="211B1E"/>
                </a:solidFill>
              </a:defRPr>
            </a:lvl5pPr>
            <a:lvl6pPr>
              <a:defRPr sz="1575" b="0" i="0">
                <a:solidFill>
                  <a:srgbClr val="211B1E"/>
                </a:solidFill>
              </a:defRPr>
            </a:lvl6pPr>
            <a:lvl7pPr>
              <a:defRPr sz="1575" b="0" i="0">
                <a:solidFill>
                  <a:srgbClr val="211B1E"/>
                </a:solidFill>
              </a:defRPr>
            </a:lvl7pPr>
            <a:lvl8pPr>
              <a:defRPr sz="1575" b="0" i="0">
                <a:solidFill>
                  <a:srgbClr val="211B1E"/>
                </a:solidFill>
              </a:defRPr>
            </a:lvl8pPr>
            <a:lvl9pPr>
              <a:defRPr sz="1575" b="0" i="0">
                <a:solidFill>
                  <a:srgbClr val="211B1E"/>
                </a:solidFill>
              </a:defRPr>
            </a:lvl9pPr>
          </a:lstStyle>
          <a:p xmlns:a="http://schemas.openxmlformats.org/drawingml/2006/main">
            <a:pPr>
              <a:defRPr sz="1575" b="0" i="0">
                <a:solidFill>
                  <a:srgbClr val="211B1E"/>
                </a:solidFill>
              </a:defRPr>
            </a:pPr>
            <a:r>
              <a:rPr sz="1575" b="0" i="0">
                <a:solidFill>
                  <a:srgbClr val="211B1E"/>
                </a:solidFill>
              </a:rPr>
              <a:t>A dedicated ZAVA company is the initial option to explore for significant outside equity. Investment through Pke Insights remains open after company-level diligence.</a:t>
            </a:r>
          </a:p>
        </p:txBody>
      </p:sp>
      <p:sp>
        <p:nvSpPr>
          <p:cNvPr id="13" name="">
            <a:extLst xmlns:a="http://schemas.openxmlformats.org/drawingml/2006/main">
              <a:ext uri="{FF2B5EF4-FFF2-40B4-BE49-F238E27FC236}">
                <a16:creationId xmlns:a16="http://schemas.microsoft.com/office/drawing/2014/main" id="{7BA8F470-4540-4657-80B6-2071526FCAD8}"/>
              </a:ext>
            </a:extLst>
          </p:cNvPr>
          <p:cNvSpPr>
            <a:spLocks xmlns:a="http://schemas.openxmlformats.org/drawingml/2006/main" noGrp="1"/>
          </p:cNvSpPr>
          <p:nvPr/>
        </p:nvSpPr>
        <p:spPr>
          <a:xfrm xmlns:a="http://schemas.openxmlformats.org/drawingml/2006/main">
            <a:off x="6877050" y="4038600"/>
            <a:ext cx="41910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0" i="1">
                <a:solidFill>
                  <a:srgbClr val="756A70"/>
                </a:solidFill>
              </a:defRPr>
            </a:defPPr>
            <a:lvl1pPr>
              <a:defRPr sz="1275" b="0" i="1">
                <a:solidFill>
                  <a:srgbClr val="756A70"/>
                </a:solidFill>
              </a:defRPr>
            </a:lvl1pPr>
            <a:lvl2pPr>
              <a:defRPr sz="1275" b="0" i="1">
                <a:solidFill>
                  <a:srgbClr val="756A70"/>
                </a:solidFill>
              </a:defRPr>
            </a:lvl2pPr>
            <a:lvl3pPr>
              <a:defRPr sz="1275" b="0" i="1">
                <a:solidFill>
                  <a:srgbClr val="756A70"/>
                </a:solidFill>
              </a:defRPr>
            </a:lvl3pPr>
            <a:lvl4pPr>
              <a:defRPr sz="1275" b="0" i="1">
                <a:solidFill>
                  <a:srgbClr val="756A70"/>
                </a:solidFill>
              </a:defRPr>
            </a:lvl4pPr>
            <a:lvl5pPr>
              <a:defRPr sz="1275" b="0" i="1">
                <a:solidFill>
                  <a:srgbClr val="756A70"/>
                </a:solidFill>
              </a:defRPr>
            </a:lvl5pPr>
            <a:lvl6pPr>
              <a:defRPr sz="1275" b="0" i="1">
                <a:solidFill>
                  <a:srgbClr val="756A70"/>
                </a:solidFill>
              </a:defRPr>
            </a:lvl6pPr>
            <a:lvl7pPr>
              <a:defRPr sz="1275" b="0" i="1">
                <a:solidFill>
                  <a:srgbClr val="756A70"/>
                </a:solidFill>
              </a:defRPr>
            </a:lvl7pPr>
            <a:lvl8pPr>
              <a:defRPr sz="1275" b="0" i="1">
                <a:solidFill>
                  <a:srgbClr val="756A70"/>
                </a:solidFill>
              </a:defRPr>
            </a:lvl8pPr>
            <a:lvl9pPr>
              <a:defRPr sz="1275" b="0" i="1">
                <a:solidFill>
                  <a:srgbClr val="756A70"/>
                </a:solidFill>
              </a:defRPr>
            </a:lvl9pPr>
          </a:lstStyle>
          <a:p xmlns:a="http://schemas.openxmlformats.org/drawingml/2006/main">
            <a:pPr>
              <a:defRPr sz="1275" b="0" i="1">
                <a:solidFill>
                  <a:srgbClr val="756A70"/>
                </a:solidFill>
              </a:defRPr>
            </a:pPr>
            <a:r>
              <a:rPr sz="1275" b="0" i="1">
                <a:solidFill>
                  <a:srgbClr val="756A70"/>
                </a:solidFill>
              </a:rPr>
              <a:t>Site figures are preliminary founder estimates; scope, suitability, inclusions, and written quotes remain to be confirmed. They exclude any costs not explicitly priced.</a:t>
            </a:r>
          </a:p>
        </p:txBody>
      </p:sp>
      <p:sp>
        <p:nvSpPr>
          <p:cNvPr id="14" name="">
            <a:extLst xmlns:a="http://schemas.openxmlformats.org/drawingml/2006/main">
              <a:ext uri="{FF2B5EF4-FFF2-40B4-BE49-F238E27FC236}">
                <a16:creationId xmlns:a16="http://schemas.microsoft.com/office/drawing/2014/main" id="{A2E5BD42-47E1-4844-8D61-7E851AAFF3DB}"/>
              </a:ext>
            </a:extLst>
          </p:cNvPr>
          <p:cNvSpPr>
            <a:spLocks xmlns:a="http://schemas.openxmlformats.org/drawingml/2006/main" noGrp="1"/>
          </p:cNvSpPr>
          <p:nvPr/>
        </p:nvSpPr>
        <p:spPr>
          <a:xfrm xmlns:a="http://schemas.openxmlformats.org/drawingml/2006/main">
            <a:off x="685800" y="5429250"/>
            <a:ext cx="10287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1" i="0">
                <a:solidFill>
                  <a:srgbClr val="58745C"/>
                </a:solidFill>
              </a:defRPr>
            </a:defPPr>
            <a:lvl1pPr>
              <a:defRPr sz="1650" b="1" i="0">
                <a:solidFill>
                  <a:srgbClr val="58745C"/>
                </a:solidFill>
              </a:defRPr>
            </a:lvl1pPr>
            <a:lvl2pPr>
              <a:defRPr sz="1650" b="1" i="0">
                <a:solidFill>
                  <a:srgbClr val="58745C"/>
                </a:solidFill>
              </a:defRPr>
            </a:lvl2pPr>
            <a:lvl3pPr>
              <a:defRPr sz="1650" b="1" i="0">
                <a:solidFill>
                  <a:srgbClr val="58745C"/>
                </a:solidFill>
              </a:defRPr>
            </a:lvl3pPr>
            <a:lvl4pPr>
              <a:defRPr sz="1650" b="1" i="0">
                <a:solidFill>
                  <a:srgbClr val="58745C"/>
                </a:solidFill>
              </a:defRPr>
            </a:lvl4pPr>
            <a:lvl5pPr>
              <a:defRPr sz="1650" b="1" i="0">
                <a:solidFill>
                  <a:srgbClr val="58745C"/>
                </a:solidFill>
              </a:defRPr>
            </a:lvl5pPr>
            <a:lvl6pPr>
              <a:defRPr sz="1650" b="1" i="0">
                <a:solidFill>
                  <a:srgbClr val="58745C"/>
                </a:solidFill>
              </a:defRPr>
            </a:lvl6pPr>
            <a:lvl7pPr>
              <a:defRPr sz="1650" b="1" i="0">
                <a:solidFill>
                  <a:srgbClr val="58745C"/>
                </a:solidFill>
              </a:defRPr>
            </a:lvl7pPr>
            <a:lvl8pPr>
              <a:defRPr sz="1650" b="1" i="0">
                <a:solidFill>
                  <a:srgbClr val="58745C"/>
                </a:solidFill>
              </a:defRPr>
            </a:lvl8pPr>
            <a:lvl9pPr>
              <a:defRPr sz="1650" b="1" i="0">
                <a:solidFill>
                  <a:srgbClr val="58745C"/>
                </a:solidFill>
              </a:defRPr>
            </a:lvl9pPr>
          </a:lstStyle>
          <a:p xmlns:a="http://schemas.openxmlformats.org/drawingml/2006/main">
            <a:pPr>
              <a:defRPr sz="1650" b="1" i="0">
                <a:solidFill>
                  <a:srgbClr val="58745C"/>
                </a:solidFill>
              </a:defRPr>
            </a:pPr>
            <a:r>
              <a:rPr sz="1650" b="1" i="0">
                <a:solidFill>
                  <a:srgbClr val="58745C"/>
                </a:solidFill>
              </a:rPr>
              <a:t>Open to an investor, production partner, distributor, or a combination.</a:t>
            </a:r>
          </a:p>
        </p:txBody>
      </p:sp>
    </p:spTree>
    <p:extLst>
      <p:ext uri="{BB962C8B-B14F-4D97-AF65-F5344CB8AC3E}">
        <p14:creationId xmlns:p14="http://schemas.microsoft.com/office/powerpoint/2010/main" val="1539914901"/>
      </p:ext>
    </p:extLst>
  </p:cSld>
</p:sld>
</file>

<file path=ppt/slides/slide10.xml><?xml version="1.0" encoding="utf-8"?>
<p:sld xmlns:p="http://schemas.openxmlformats.org/presentationml/2006/main">
  <p:cSld>
    <p:bg>
      <p:bgPr>
        <a:solidFill xmlns:a="http://schemas.openxmlformats.org/drawingml/2006/main">
          <a:srgbClr val="32142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B9A37F4-4CCD-4EBD-9D55-AC76CDE310AA}"/>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D9758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265E30B-64F8-44B0-9001-3EDF9C2EF67C}"/>
              </a:ext>
            </a:extLst>
          </p:cNvPr>
          <p:cNvSpPr>
            <a:spLocks xmlns:a="http://schemas.openxmlformats.org/drawingml/2006/main" noGrp="1"/>
          </p:cNvSpPr>
          <p:nvPr/>
        </p:nvSpPr>
        <p:spPr>
          <a:xfrm xmlns:a="http://schemas.openxmlformats.org/drawingml/2006/main">
            <a:off x="742950" y="838200"/>
            <a:ext cx="8667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600" b="1" i="0">
                <a:solidFill>
                  <a:srgbClr val="FBF7F1"/>
                </a:solidFill>
              </a:defRPr>
            </a:defPPr>
            <a:lvl1pPr>
              <a:defRPr sz="3600" b="1" i="0">
                <a:solidFill>
                  <a:srgbClr val="FBF7F1"/>
                </a:solidFill>
              </a:defRPr>
            </a:lvl1pPr>
            <a:lvl2pPr>
              <a:defRPr sz="3600" b="1" i="0">
                <a:solidFill>
                  <a:srgbClr val="FBF7F1"/>
                </a:solidFill>
              </a:defRPr>
            </a:lvl2pPr>
            <a:lvl3pPr>
              <a:defRPr sz="3600" b="1" i="0">
                <a:solidFill>
                  <a:srgbClr val="FBF7F1"/>
                </a:solidFill>
              </a:defRPr>
            </a:lvl3pPr>
            <a:lvl4pPr>
              <a:defRPr sz="3600" b="1" i="0">
                <a:solidFill>
                  <a:srgbClr val="FBF7F1"/>
                </a:solidFill>
              </a:defRPr>
            </a:lvl4pPr>
            <a:lvl5pPr>
              <a:defRPr sz="3600" b="1" i="0">
                <a:solidFill>
                  <a:srgbClr val="FBF7F1"/>
                </a:solidFill>
              </a:defRPr>
            </a:lvl5pPr>
            <a:lvl6pPr>
              <a:defRPr sz="3600" b="1" i="0">
                <a:solidFill>
                  <a:srgbClr val="FBF7F1"/>
                </a:solidFill>
              </a:defRPr>
            </a:lvl6pPr>
            <a:lvl7pPr>
              <a:defRPr sz="3600" b="1" i="0">
                <a:solidFill>
                  <a:srgbClr val="FBF7F1"/>
                </a:solidFill>
              </a:defRPr>
            </a:lvl7pPr>
            <a:lvl8pPr>
              <a:defRPr sz="3600" b="1" i="0">
                <a:solidFill>
                  <a:srgbClr val="FBF7F1"/>
                </a:solidFill>
              </a:defRPr>
            </a:lvl8pPr>
            <a:lvl9pPr>
              <a:defRPr sz="3600" b="1" i="0">
                <a:solidFill>
                  <a:srgbClr val="FBF7F1"/>
                </a:solidFill>
              </a:defRPr>
            </a:lvl9pPr>
          </a:lstStyle>
          <a:p xmlns:a="http://schemas.openxmlformats.org/drawingml/2006/main">
            <a:pPr>
              <a:defRPr sz="3600" b="1" i="0">
                <a:solidFill>
                  <a:srgbClr val="FBF7F1"/>
                </a:solidFill>
              </a:defRPr>
            </a:pPr>
            <a:r>
              <a:rPr sz="3600" b="1" i="0">
                <a:solidFill>
                  <a:srgbClr val="FBF7F1"/>
                </a:solidFill>
              </a:rPr>
              <a:t>Build the Gulu pilot</a:t>
            </a:r>
          </a:p>
          <a:p xmlns:a="http://schemas.openxmlformats.org/drawingml/2006/main">
            <a:pPr>
              <a:defRPr sz="3600" b="1" i="0">
                <a:solidFill>
                  <a:srgbClr val="FBF7F1"/>
                </a:solidFill>
              </a:defRPr>
            </a:pPr>
            <a:r>
              <a:rPr sz="3600" b="1" i="0">
                <a:solidFill>
                  <a:srgbClr val="FBF7F1"/>
                </a:solidFill>
              </a:rPr>
              <a:t>with the right partner</a:t>
            </a:r>
          </a:p>
        </p:txBody>
      </p:sp>
      <p:sp>
        <p:nvSpPr>
          <p:cNvPr id="3" name="">
            <a:extLst xmlns:a="http://schemas.openxmlformats.org/drawingml/2006/main">
              <a:ext uri="{FF2B5EF4-FFF2-40B4-BE49-F238E27FC236}">
                <a16:creationId xmlns:a16="http://schemas.microsoft.com/office/drawing/2014/main" id="{812B9564-D0A0-4C15-ADFF-EA6C2C8EF6B7}"/>
              </a:ext>
            </a:extLst>
          </p:cNvPr>
          <p:cNvSpPr>
            <a:spLocks xmlns:a="http://schemas.openxmlformats.org/drawingml/2006/main" noGrp="1"/>
          </p:cNvSpPr>
          <p:nvPr/>
        </p:nvSpPr>
        <p:spPr>
          <a:xfrm xmlns:a="http://schemas.openxmlformats.org/drawingml/2006/main">
            <a:off x="781050" y="2571750"/>
            <a:ext cx="876300" cy="38100"/>
          </a:xfrm>
          <a:prstGeom xmlns:a="http://schemas.openxmlformats.org/drawingml/2006/main" prst="rect">
            <a:avLst/>
          </a:prstGeom>
          <a:solidFill xmlns:a="http://schemas.openxmlformats.org/drawingml/2006/main">
            <a:srgbClr val="C99B49"/>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6FC2619D-1C91-4BF2-AAA2-BC02715D749B}"/>
              </a:ext>
            </a:extLst>
          </p:cNvPr>
          <p:cNvSpPr>
            <a:spLocks xmlns:a="http://schemas.openxmlformats.org/drawingml/2006/main" noGrp="1"/>
          </p:cNvSpPr>
          <p:nvPr/>
        </p:nvSpPr>
        <p:spPr>
          <a:xfrm xmlns:a="http://schemas.openxmlformats.org/drawingml/2006/main">
            <a:off x="781050" y="2952750"/>
            <a:ext cx="8572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i="0">
                <a:solidFill>
                  <a:srgbClr val="E9DDE2"/>
                </a:solidFill>
              </a:defRPr>
            </a:defPPr>
            <a:lvl1pPr>
              <a:defRPr sz="1875" b="0" i="0">
                <a:solidFill>
                  <a:srgbClr val="E9DDE2"/>
                </a:solidFill>
              </a:defRPr>
            </a:lvl1pPr>
            <a:lvl2pPr>
              <a:defRPr sz="1875" b="0" i="0">
                <a:solidFill>
                  <a:srgbClr val="E9DDE2"/>
                </a:solidFill>
              </a:defRPr>
            </a:lvl2pPr>
            <a:lvl3pPr>
              <a:defRPr sz="1875" b="0" i="0">
                <a:solidFill>
                  <a:srgbClr val="E9DDE2"/>
                </a:solidFill>
              </a:defRPr>
            </a:lvl3pPr>
            <a:lvl4pPr>
              <a:defRPr sz="1875" b="0" i="0">
                <a:solidFill>
                  <a:srgbClr val="E9DDE2"/>
                </a:solidFill>
              </a:defRPr>
            </a:lvl4pPr>
            <a:lvl5pPr>
              <a:defRPr sz="1875" b="0" i="0">
                <a:solidFill>
                  <a:srgbClr val="E9DDE2"/>
                </a:solidFill>
              </a:defRPr>
            </a:lvl5pPr>
            <a:lvl6pPr>
              <a:defRPr sz="1875" b="0" i="0">
                <a:solidFill>
                  <a:srgbClr val="E9DDE2"/>
                </a:solidFill>
              </a:defRPr>
            </a:lvl6pPr>
            <a:lvl7pPr>
              <a:defRPr sz="1875" b="0" i="0">
                <a:solidFill>
                  <a:srgbClr val="E9DDE2"/>
                </a:solidFill>
              </a:defRPr>
            </a:lvl7pPr>
            <a:lvl8pPr>
              <a:defRPr sz="1875" b="0" i="0">
                <a:solidFill>
                  <a:srgbClr val="E9DDE2"/>
                </a:solidFill>
              </a:defRPr>
            </a:lvl8pPr>
            <a:lvl9pPr>
              <a:defRPr sz="1875" b="0" i="0">
                <a:solidFill>
                  <a:srgbClr val="E9DDE2"/>
                </a:solidFill>
              </a:defRPr>
            </a:lvl9pPr>
          </a:lstStyle>
          <a:p xmlns:a="http://schemas.openxmlformats.org/drawingml/2006/main">
            <a:pPr>
              <a:defRPr sz="1875" b="0" i="0">
                <a:solidFill>
                  <a:srgbClr val="E9DDE2"/>
                </a:solidFill>
              </a:defRPr>
            </a:pPr>
            <a:r>
              <a:rPr sz="1875" b="0" i="0">
                <a:solidFill>
                  <a:srgbClr val="E9DDE2"/>
                </a:solidFill>
              </a:rPr>
              <a:t>ZAVA is preparing to move from formulation and early feedback to compliant pilot production and measured customer demand.</a:t>
            </a:r>
          </a:p>
        </p:txBody>
      </p:sp>
      <p:sp>
        <p:nvSpPr>
          <p:cNvPr id="5" name="">
            <a:extLst xmlns:a="http://schemas.openxmlformats.org/drawingml/2006/main">
              <a:ext uri="{FF2B5EF4-FFF2-40B4-BE49-F238E27FC236}">
                <a16:creationId xmlns:a16="http://schemas.microsoft.com/office/drawing/2014/main" id="{5786AD7A-C7DA-4661-9609-2B6C667ABABD}"/>
              </a:ext>
            </a:extLst>
          </p:cNvPr>
          <p:cNvSpPr>
            <a:spLocks xmlns:a="http://schemas.openxmlformats.org/drawingml/2006/main" noGrp="1"/>
          </p:cNvSpPr>
          <p:nvPr/>
        </p:nvSpPr>
        <p:spPr>
          <a:xfrm xmlns:a="http://schemas.openxmlformats.org/drawingml/2006/main">
            <a:off x="781050" y="43243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D9758D"/>
                </a:solidFill>
              </a:defRPr>
            </a:defPPr>
            <a:lvl1pPr>
              <a:defRPr sz="1050" b="1" i="0">
                <a:solidFill>
                  <a:srgbClr val="D9758D"/>
                </a:solidFill>
              </a:defRPr>
            </a:lvl1pPr>
            <a:lvl2pPr>
              <a:defRPr sz="1050" b="1" i="0">
                <a:solidFill>
                  <a:srgbClr val="D9758D"/>
                </a:solidFill>
              </a:defRPr>
            </a:lvl2pPr>
            <a:lvl3pPr>
              <a:defRPr sz="1050" b="1" i="0">
                <a:solidFill>
                  <a:srgbClr val="D9758D"/>
                </a:solidFill>
              </a:defRPr>
            </a:lvl3pPr>
            <a:lvl4pPr>
              <a:defRPr sz="1050" b="1" i="0">
                <a:solidFill>
                  <a:srgbClr val="D9758D"/>
                </a:solidFill>
              </a:defRPr>
            </a:lvl4pPr>
            <a:lvl5pPr>
              <a:defRPr sz="1050" b="1" i="0">
                <a:solidFill>
                  <a:srgbClr val="D9758D"/>
                </a:solidFill>
              </a:defRPr>
            </a:lvl5pPr>
            <a:lvl6pPr>
              <a:defRPr sz="1050" b="1" i="0">
                <a:solidFill>
                  <a:srgbClr val="D9758D"/>
                </a:solidFill>
              </a:defRPr>
            </a:lvl6pPr>
            <a:lvl7pPr>
              <a:defRPr sz="1050" b="1" i="0">
                <a:solidFill>
                  <a:srgbClr val="D9758D"/>
                </a:solidFill>
              </a:defRPr>
            </a:lvl7pPr>
            <a:lvl8pPr>
              <a:defRPr sz="1050" b="1" i="0">
                <a:solidFill>
                  <a:srgbClr val="D9758D"/>
                </a:solidFill>
              </a:defRPr>
            </a:lvl8pPr>
            <a:lvl9pPr>
              <a:defRPr sz="1050" b="1" i="0">
                <a:solidFill>
                  <a:srgbClr val="D9758D"/>
                </a:solidFill>
              </a:defRPr>
            </a:lvl9pPr>
          </a:lstStyle>
          <a:p xmlns:a="http://schemas.openxmlformats.org/drawingml/2006/main">
            <a:pPr>
              <a:defRPr sz="1050" b="1" i="0">
                <a:solidFill>
                  <a:srgbClr val="D9758D"/>
                </a:solidFill>
              </a:defRPr>
            </a:pPr>
            <a:r>
              <a:rPr sz="1050" b="1" i="0">
                <a:solidFill>
                  <a:srgbClr val="D9758D"/>
                </a:solidFill>
              </a:rPr>
              <a:t>DISCUSSION POINTS</a:t>
            </a:r>
          </a:p>
        </p:txBody>
      </p:sp>
      <p:sp>
        <p:nvSpPr>
          <p:cNvPr id="6" name="">
            <a:extLst xmlns:a="http://schemas.openxmlformats.org/drawingml/2006/main">
              <a:ext uri="{FF2B5EF4-FFF2-40B4-BE49-F238E27FC236}">
                <a16:creationId xmlns:a16="http://schemas.microsoft.com/office/drawing/2014/main" id="{1D528305-053F-429B-AD1B-024A5B2BB638}"/>
              </a:ext>
            </a:extLst>
          </p:cNvPr>
          <p:cNvSpPr>
            <a:spLocks xmlns:a="http://schemas.openxmlformats.org/drawingml/2006/main" noGrp="1"/>
          </p:cNvSpPr>
          <p:nvPr/>
        </p:nvSpPr>
        <p:spPr>
          <a:xfrm xmlns:a="http://schemas.openxmlformats.org/drawingml/2006/main">
            <a:off x="781050" y="4705350"/>
            <a:ext cx="10287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00" b="0" i="0">
                <a:solidFill>
                  <a:srgbClr val="FBF7F1"/>
                </a:solidFill>
              </a:defRPr>
            </a:defPPr>
            <a:lvl1pPr>
              <a:defRPr sz="1500" b="0" i="0">
                <a:solidFill>
                  <a:srgbClr val="FBF7F1"/>
                </a:solidFill>
              </a:defRPr>
            </a:lvl1pPr>
            <a:lvl2pPr>
              <a:defRPr sz="1500" b="0" i="0">
                <a:solidFill>
                  <a:srgbClr val="FBF7F1"/>
                </a:solidFill>
              </a:defRPr>
            </a:lvl2pPr>
            <a:lvl3pPr>
              <a:defRPr sz="1500" b="0" i="0">
                <a:solidFill>
                  <a:srgbClr val="FBF7F1"/>
                </a:solidFill>
              </a:defRPr>
            </a:lvl3pPr>
            <a:lvl4pPr>
              <a:defRPr sz="1500" b="0" i="0">
                <a:solidFill>
                  <a:srgbClr val="FBF7F1"/>
                </a:solidFill>
              </a:defRPr>
            </a:lvl4pPr>
            <a:lvl5pPr>
              <a:defRPr sz="1500" b="0" i="0">
                <a:solidFill>
                  <a:srgbClr val="FBF7F1"/>
                </a:solidFill>
              </a:defRPr>
            </a:lvl5pPr>
            <a:lvl6pPr>
              <a:defRPr sz="1500" b="0" i="0">
                <a:solidFill>
                  <a:srgbClr val="FBF7F1"/>
                </a:solidFill>
              </a:defRPr>
            </a:lvl6pPr>
            <a:lvl7pPr>
              <a:defRPr sz="1500" b="0" i="0">
                <a:solidFill>
                  <a:srgbClr val="FBF7F1"/>
                </a:solidFill>
              </a:defRPr>
            </a:lvl7pPr>
            <a:lvl8pPr>
              <a:defRPr sz="1500" b="0" i="0">
                <a:solidFill>
                  <a:srgbClr val="FBF7F1"/>
                </a:solidFill>
              </a:defRPr>
            </a:lvl8pPr>
            <a:lvl9pPr>
              <a:defRPr sz="1500" b="0" i="0">
                <a:solidFill>
                  <a:srgbClr val="FBF7F1"/>
                </a:solidFill>
              </a:defRPr>
            </a:lvl9pPr>
          </a:lstStyle>
          <a:p xmlns:a="http://schemas.openxmlformats.org/drawingml/2006/main">
            <a:pPr>
              <a:defRPr sz="1500" b="0" i="0">
                <a:solidFill>
                  <a:srgbClr val="FBF7F1"/>
                </a:solidFill>
              </a:defRPr>
            </a:pPr>
            <a:r>
              <a:rPr sz="1500" b="0" i="0">
                <a:solidFill>
                  <a:srgbClr val="FBF7F1"/>
                </a:solidFill>
              </a:rPr>
              <a:t>Pilot scope  ·  Capital and partner contribution  ·  Company structure  ·  Milestones</a:t>
            </a:r>
          </a:p>
        </p:txBody>
      </p:sp>
      <p:sp>
        <p:nvSpPr>
          <p:cNvPr id="7" name="">
            <a:extLst xmlns:a="http://schemas.openxmlformats.org/drawingml/2006/main">
              <a:ext uri="{FF2B5EF4-FFF2-40B4-BE49-F238E27FC236}">
                <a16:creationId xmlns:a16="http://schemas.microsoft.com/office/drawing/2014/main" id="{5F878E7B-7153-4C74-AB12-EDE90A9652BA}"/>
              </a:ext>
            </a:extLst>
          </p:cNvPr>
          <p:cNvSpPr>
            <a:spLocks xmlns:a="http://schemas.openxmlformats.org/drawingml/2006/main" noGrp="1"/>
          </p:cNvSpPr>
          <p:nvPr/>
        </p:nvSpPr>
        <p:spPr>
          <a:xfrm xmlns:a="http://schemas.openxmlformats.org/drawingml/2006/main">
            <a:off x="781050" y="6019800"/>
            <a:ext cx="666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1" i="0">
                <a:solidFill>
                  <a:srgbClr val="CDB9C3"/>
                </a:solidFill>
              </a:defRPr>
            </a:defPPr>
            <a:lvl1pPr>
              <a:defRPr sz="1050" b="1" i="0">
                <a:solidFill>
                  <a:srgbClr val="CDB9C3"/>
                </a:solidFill>
              </a:defRPr>
            </a:lvl1pPr>
            <a:lvl2pPr>
              <a:defRPr sz="1050" b="1" i="0">
                <a:solidFill>
                  <a:srgbClr val="CDB9C3"/>
                </a:solidFill>
              </a:defRPr>
            </a:lvl2pPr>
            <a:lvl3pPr>
              <a:defRPr sz="1050" b="1" i="0">
                <a:solidFill>
                  <a:srgbClr val="CDB9C3"/>
                </a:solidFill>
              </a:defRPr>
            </a:lvl3pPr>
            <a:lvl4pPr>
              <a:defRPr sz="1050" b="1" i="0">
                <a:solidFill>
                  <a:srgbClr val="CDB9C3"/>
                </a:solidFill>
              </a:defRPr>
            </a:lvl4pPr>
            <a:lvl5pPr>
              <a:defRPr sz="1050" b="1" i="0">
                <a:solidFill>
                  <a:srgbClr val="CDB9C3"/>
                </a:solidFill>
              </a:defRPr>
            </a:lvl5pPr>
            <a:lvl6pPr>
              <a:defRPr sz="1050" b="1" i="0">
                <a:solidFill>
                  <a:srgbClr val="CDB9C3"/>
                </a:solidFill>
              </a:defRPr>
            </a:lvl6pPr>
            <a:lvl7pPr>
              <a:defRPr sz="1050" b="1" i="0">
                <a:solidFill>
                  <a:srgbClr val="CDB9C3"/>
                </a:solidFill>
              </a:defRPr>
            </a:lvl7pPr>
            <a:lvl8pPr>
              <a:defRPr sz="1050" b="1" i="0">
                <a:solidFill>
                  <a:srgbClr val="CDB9C3"/>
                </a:solidFill>
              </a:defRPr>
            </a:lvl8pPr>
            <a:lvl9pPr>
              <a:defRPr sz="1050" b="1" i="0">
                <a:solidFill>
                  <a:srgbClr val="CDB9C3"/>
                </a:solidFill>
              </a:defRPr>
            </a:lvl9pPr>
          </a:lstStyle>
          <a:p xmlns:a="http://schemas.openxmlformats.org/drawingml/2006/main">
            <a:pPr>
              <a:defRPr sz="1050" b="1" i="0">
                <a:solidFill>
                  <a:srgbClr val="CDB9C3"/>
                </a:solidFill>
              </a:defRPr>
            </a:pPr>
            <a:r>
              <a:rPr sz="1050" b="1" i="0">
                <a:solidFill>
                  <a:srgbClr val="CDB9C3"/>
                </a:solidFill>
              </a:rPr>
              <a:t>ZAVA BEVERAGES  |  DISCUSSION DRAFT</a:t>
            </a:r>
          </a:p>
        </p:txBody>
      </p:sp>
    </p:spTree>
    <p:extLst>
      <p:ext uri="{BB962C8B-B14F-4D97-AF65-F5344CB8AC3E}">
        <p14:creationId xmlns:p14="http://schemas.microsoft.com/office/powerpoint/2010/main" val="11903909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2026-10-25T16:15:47.6550000Z</dcterms:created>
  <dcterms:modified xsi:type="dcterms:W3CDTF">2026-10-25T16:15:47.6550000Z</dcterms:modified>
</coreProperties>
</file>